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75" r:id="rId8"/>
    <p:sldId id="262" r:id="rId9"/>
    <p:sldId id="263" r:id="rId10"/>
    <p:sldId id="277" r:id="rId11"/>
    <p:sldId id="264" r:id="rId12"/>
    <p:sldId id="265" r:id="rId13"/>
    <p:sldId id="266" r:id="rId14"/>
    <p:sldId id="271" r:id="rId15"/>
    <p:sldId id="267" r:id="rId16"/>
    <p:sldId id="279" r:id="rId17"/>
    <p:sldId id="281" r:id="rId18"/>
    <p:sldId id="282" r:id="rId19"/>
    <p:sldId id="28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15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0">
              <a:schemeClr val="accent1">
                <a:lumMod val="0"/>
                <a:lumOff val="100000"/>
                <a:alpha val="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9EDC7D-1181-434B-A243-42D46D377FF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74FF654-6884-44B7-93C8-6B8E4606D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emf"/><Relationship Id="rId23" Type="http://schemas.openxmlformats.org/officeDocument/2006/relationships/image" Target="../media/image26.jpeg"/><Relationship Id="rId10" Type="http://schemas.openxmlformats.org/officeDocument/2006/relationships/image" Target="../media/image14.png"/><Relationship Id="rId19" Type="http://schemas.openxmlformats.org/officeDocument/2006/relationships/image" Target="../media/image23.emf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emf"/><Relationship Id="rId2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189" y="908720"/>
            <a:ext cx="87756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Топливный брокер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ООО «Стандарт </a:t>
            </a:r>
            <a:r>
              <a:rPr lang="ru-RU" sz="4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Оил</a:t>
            </a:r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Трейдинг</a:t>
            </a:r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6639" y="6125234"/>
            <a:ext cx="3079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Санкт-Петербург 2018</a:t>
            </a:r>
            <a:endParaRPr lang="ru-RU" sz="2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23" y="3700087"/>
            <a:ext cx="3017236" cy="20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0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488571" y="2204864"/>
            <a:ext cx="8784976" cy="570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-RU" sz="1800" i="1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Разработка и утверждение биржевой документации (регламент, договор присоединения, поручения, тарифная сетка и т.д.)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Разработка и утверждение договоров поставки, генеральных соглашений, приложений и доп.соглашений к ним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Разработка и утверждение бухгалтерской и учредительной документации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Разработка логотипа и корпоративного бренда компании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Утверждение </a:t>
            </a:r>
            <a:r>
              <a:rPr lang="ru-RU" sz="20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брендбука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и корпоративных ценностей</a:t>
            </a: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202" y="188640"/>
            <a:ext cx="877562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и применение рабочей документации в работе:</a:t>
            </a:r>
          </a:p>
        </p:txBody>
      </p:sp>
    </p:spTree>
    <p:extLst>
      <p:ext uri="{BB962C8B-B14F-4D97-AF65-F5344CB8AC3E}">
        <p14:creationId xmlns:p14="http://schemas.microsoft.com/office/powerpoint/2010/main" val="26145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348880"/>
            <a:ext cx="8138864" cy="4637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Подать заявку на вступление в Нефтяной клуб СПб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Зарегистрироваться в качестве члена Нефтяного клуба СПб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презентацию компании для членов Нефтяного клуба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Посещать встречи и семинары Нефтяного клуба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Наладить связи и контакты с коллегами из нефтяной отрасли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8157" y="273036"/>
            <a:ext cx="87756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Членство в нефтяном клубе СПб:</a:t>
            </a:r>
          </a:p>
        </p:txBody>
      </p:sp>
    </p:spTree>
    <p:extLst>
      <p:ext uri="{BB962C8B-B14F-4D97-AF65-F5344CB8AC3E}">
        <p14:creationId xmlns:p14="http://schemas.microsoft.com/office/powerpoint/2010/main" val="6475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1740" y="2276872"/>
            <a:ext cx="8128732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Зарегистрироваться в качестве члена Торгово-Промышленной палате СПб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презентацию компании для нефтяников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презентацию компании для банкиров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Посещать встречи и семинары Торгово-Промышленной Палаты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Наладить связи и контакты с участниками</a:t>
            </a:r>
            <a:endParaRPr lang="ru-RU" sz="2000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157" y="273036"/>
            <a:ext cx="87756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Членство в Торгово-Промышленной палате СПб:</a:t>
            </a:r>
          </a:p>
        </p:txBody>
      </p:sp>
    </p:spTree>
    <p:extLst>
      <p:ext uri="{BB962C8B-B14F-4D97-AF65-F5344CB8AC3E}">
        <p14:creationId xmlns:p14="http://schemas.microsoft.com/office/powerpoint/2010/main" val="11111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280" y="1179395"/>
            <a:ext cx="8389440" cy="50006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Заключение договора хранения и налива с ПАО «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Транснефть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 с включением в договор 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12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основных ЛПДС, с портами Усть-Луга, Приморск, Темрюк и Азов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Заключение договоров транспортировки с ОАО РЖД (получение единого лицевого счета), ООО «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Газпромтранс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», АО «СГ-транс» и ПАО «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Транснефть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Заключение договоров с 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ВИНКами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и их дочерними подразделениями:  ПАО «НК «Роснефть» (РН-Трейд, РН-Северо-Запад, РН-бункер, РН-битум), ПАО «Лукойл», ПАО «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Газпромнефть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 (ГПН-региональные продажи, ГПН-битум), ПАО «Газпром» (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Межрегионгаз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), ОАО «Сургутнефтегаз» (КИНЕФ и 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Сургутский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УПГ)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Установление договорных взаимоотношений с самостоятельными НПЗ (Славянск-ЭКО, 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Новошахтинский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и </a:t>
            </a:r>
            <a:r>
              <a:rPr lang="ru-RU" sz="19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Ильский</a:t>
            </a: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НПЗ)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Проработка особенностей работы на рынке по линии финансового отдела и бухгалтерии Компании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157" y="273036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Договорная работа:</a:t>
            </a:r>
          </a:p>
        </p:txBody>
      </p:sp>
    </p:spTree>
    <p:extLst>
      <p:ext uri="{BB962C8B-B14F-4D97-AF65-F5344CB8AC3E}">
        <p14:creationId xmlns:p14="http://schemas.microsoft.com/office/powerpoint/2010/main" val="31631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4291" y="1428736"/>
            <a:ext cx="8208912" cy="57012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Каждый покупатель </a:t>
            </a:r>
            <a:r>
              <a:rPr lang="ru-RU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нефтепродуктов является 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нашим потенциальным клиентом</a:t>
            </a:r>
            <a:endParaRPr lang="ru-RU" sz="2000" b="1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Поиск </a:t>
            </a:r>
            <a:r>
              <a:rPr lang="ru-RU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покупателей 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через «холодный»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прозвон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 последующие 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встречи, в том числе поиск </a:t>
            </a:r>
            <a:r>
              <a:rPr lang="ru-RU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контактов  через интернет-базы и адресные 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справочники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Реклама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нефтеброкера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ООО «Стандарт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Ойл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Трейдинг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 через интернет ресурсы (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яндекс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гугл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рамблер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мэйл-ру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соц.сети), тематические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нефтеторговые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сайты,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нефтетрейдинговые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форумы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Участие руководства Компании в региональных и международных форумах и семинарах</a:t>
            </a:r>
          </a:p>
          <a:p>
            <a:pPr algn="just"/>
            <a:endParaRPr lang="ru-RU" sz="2000" b="1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2153" y="260648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Работа с контрагентами:</a:t>
            </a:r>
          </a:p>
        </p:txBody>
      </p:sp>
    </p:spTree>
    <p:extLst>
      <p:ext uri="{BB962C8B-B14F-4D97-AF65-F5344CB8AC3E}">
        <p14:creationId xmlns:p14="http://schemas.microsoft.com/office/powerpoint/2010/main" val="28874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571920"/>
            <a:ext cx="7924800" cy="40141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Продажа на экспорт  </a:t>
            </a:r>
            <a:r>
              <a:rPr lang="ru-RU" sz="20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безакцизных</a:t>
            </a: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 нефтепродуктов в страны Таможенного Союза и стран ближнего ЕС (Эстония, Латвия, Литва, Польша):</a:t>
            </a:r>
          </a:p>
          <a:p>
            <a:pPr marL="0" indent="0" algn="just">
              <a:buFont typeface="Arial" charset="0"/>
              <a:buChar char="•"/>
            </a:pPr>
            <a:endParaRPr lang="ru-RU" sz="2000" b="1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- Сжиженный газ (смесь пропан-бутана)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- Битум БНД 60/90. 90/130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- Мазут М100, Мазут флотский-380</a:t>
            </a:r>
            <a:endParaRPr lang="ru-RU" sz="2000" b="1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b="1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0" indent="0" algn="just">
              <a:buNone/>
            </a:pPr>
            <a:endParaRPr lang="ru-RU" sz="1100" b="1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88923"/>
            <a:ext cx="88569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Внешнеторговая деятельность:</a:t>
            </a:r>
          </a:p>
        </p:txBody>
      </p:sp>
    </p:spTree>
    <p:extLst>
      <p:ext uri="{BB962C8B-B14F-4D97-AF65-F5344CB8AC3E}">
        <p14:creationId xmlns:p14="http://schemas.microsoft.com/office/powerpoint/2010/main" val="41613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1" y="2148800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8268"/>
            <a:ext cx="977143" cy="6688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8157" y="273036"/>
            <a:ext cx="87756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ПРИЛОЖЕНИЯ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1. Схема торгов на АО «</a:t>
            </a:r>
            <a:r>
              <a:rPr lang="ru-RU" sz="2400" b="1" dirty="0" err="1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СПбМТСБ</a:t>
            </a:r>
            <a:r>
              <a:rPr lang="ru-RU" sz="24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2. Схема работы на товарных биржах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itchFamily="18" charset="0"/>
              </a:rPr>
              <a:t>3. Портрет рынка биржевых торгов</a:t>
            </a:r>
          </a:p>
        </p:txBody>
      </p:sp>
    </p:spTree>
    <p:extLst>
      <p:ext uri="{BB962C8B-B14F-4D97-AF65-F5344CB8AC3E}">
        <p14:creationId xmlns:p14="http://schemas.microsoft.com/office/powerpoint/2010/main" val="35517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1" y="2148800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8268"/>
            <a:ext cx="977143" cy="6688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8157" y="273036"/>
            <a:ext cx="87756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Схема Торгов на АО «СПБМТСБ»:</a:t>
            </a: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856826" y="1357313"/>
            <a:ext cx="5430348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086100"/>
            <a:ext cx="4000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Admin\Desktop\FullSizeRender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19300"/>
            <a:ext cx="4238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17175" r="76442" b="73473"/>
          <a:stretch>
            <a:fillRect/>
          </a:stretch>
        </p:blipFill>
        <p:spPr bwMode="auto">
          <a:xfrm>
            <a:off x="2394943" y="3305175"/>
            <a:ext cx="7429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17175" r="76442" b="73473"/>
          <a:stretch>
            <a:fillRect/>
          </a:stretch>
        </p:blipFill>
        <p:spPr bwMode="auto">
          <a:xfrm>
            <a:off x="2418160" y="2248763"/>
            <a:ext cx="7429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\Downloads\FullSizeRender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943100"/>
            <a:ext cx="107513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Admin\Downloads\FullSizeRender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0" y="2940480"/>
            <a:ext cx="8001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Admin\Downloads\FullSizeRender (1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90" y="2887300"/>
            <a:ext cx="96083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17175" r="76442" b="73473"/>
          <a:stretch>
            <a:fillRect/>
          </a:stretch>
        </p:blipFill>
        <p:spPr bwMode="auto">
          <a:xfrm>
            <a:off x="4314825" y="3238501"/>
            <a:ext cx="971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952500"/>
            <a:ext cx="628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C:\Users\Admin\Desktop\FullSizeRender (9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0" b="44394"/>
          <a:stretch>
            <a:fillRect/>
          </a:stretch>
        </p:blipFill>
        <p:spPr bwMode="auto">
          <a:xfrm>
            <a:off x="7286625" y="331470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http://www.gps23.ru/static/mainapp/images/partners/part_1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60" y="3422649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ttp://www.gps23.ru/static/mainapp/images/partners/part_1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66" y="3440113"/>
            <a:ext cx="192881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ttp://www.gps23.ru/static/mainapp/images/partners/part_1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8" y="2381252"/>
            <a:ext cx="192881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428875" y="2705101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</a:rPr>
              <a:t>ГАЗ</a:t>
            </a:r>
            <a:endParaRPr lang="en-US" alt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428860" y="3752487"/>
            <a:ext cx="734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chemeClr val="bg1"/>
                </a:solidFill>
              </a:rPr>
              <a:t>НЕФТЬ</a:t>
            </a:r>
            <a:endParaRPr lang="en-US" altLang="ru-RU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3457575" y="3771900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bg1"/>
                </a:solidFill>
              </a:rPr>
              <a:t>НПЗ</a:t>
            </a:r>
            <a:endParaRPr lang="en-US" altLang="ru-RU" sz="1100" b="1" dirty="0">
              <a:solidFill>
                <a:schemeClr val="bg1"/>
              </a:solidFill>
            </a:endParaRP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4214810" y="3771900"/>
            <a:ext cx="10715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bg1"/>
                </a:solidFill>
              </a:rPr>
              <a:t>ТРАСНЕФТЬ</a:t>
            </a:r>
            <a:endParaRPr lang="en-US" altLang="ru-RU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5457825" y="3767999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bg1"/>
                </a:solidFill>
              </a:rPr>
              <a:t>ЛПДС</a:t>
            </a:r>
            <a:endParaRPr lang="en-US" altLang="ru-RU" sz="1100" b="1" dirty="0">
              <a:solidFill>
                <a:schemeClr val="bg1"/>
              </a:solidFill>
            </a:endParaRP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072198" y="3771900"/>
            <a:ext cx="12144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chemeClr val="bg1"/>
                </a:solidFill>
              </a:rPr>
              <a:t>ТРАНСПОРТ</a:t>
            </a:r>
            <a:endParaRPr lang="en-US" altLang="ru-RU" sz="1100" b="1" dirty="0">
              <a:solidFill>
                <a:schemeClr val="bg1"/>
              </a:solidFill>
            </a:endParaRP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7072330" y="3771900"/>
            <a:ext cx="12144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chemeClr val="bg1"/>
                </a:solidFill>
              </a:rPr>
              <a:t>ПОКУПАТЕЛИ</a:t>
            </a:r>
            <a:endParaRPr lang="en-US" alt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1571604" y="2705100"/>
            <a:ext cx="91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chemeClr val="bg1"/>
                </a:solidFill>
              </a:rPr>
              <a:t>ГАЗПРОМ</a:t>
            </a:r>
            <a:endParaRPr lang="en-US" alt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1428728" y="3771900"/>
            <a:ext cx="10572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chemeClr val="bg1"/>
                </a:solidFill>
              </a:rPr>
              <a:t>РОСНЕФТЬ</a:t>
            </a:r>
            <a:endParaRPr lang="en-US" altLang="ru-RU" sz="1100" b="1" dirty="0">
              <a:solidFill>
                <a:schemeClr val="bg1"/>
              </a:solidFill>
            </a:endParaRPr>
          </a:p>
        </p:txBody>
      </p:sp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104900"/>
            <a:ext cx="2571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12289"/>
              </p:ext>
            </p:extLst>
          </p:nvPr>
        </p:nvGraphicFramePr>
        <p:xfrm>
          <a:off x="1743075" y="4533901"/>
          <a:ext cx="6286500" cy="1767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5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ООО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</a:rPr>
                        <a:t> «СТО» р</a:t>
                      </a:r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ассчитывает цены более чем на 32 НПЗ на территории РФ.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Отдельный выбор заводов-поставщиков для  каждой группы нефтепродуктов. 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739" marB="457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Транспортировка нефтепродуктов производится:                                                                                                                                                                      Железнодорожным транспортом.                                                                                                                          Автомобильным транспортом.                                                                                                          Трубопроводной магистралью.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 договора хранения на всех ЛПДС в ходящию в систему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ПАО </a:t>
                      </a:r>
                      <a:r>
                        <a:rPr lang="ru-RU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Транснефть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739" marB="457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Качество продукции обеспечено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</a:rPr>
                        <a:t> работой с такими партнерами как</a:t>
                      </a:r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1000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</a:rPr>
                        <a:t>«Роснефть», «Транснефть», «Татнефть», «Газпром нефть», «Сургутнефтегаз», «Совкомфлот», «РЖД» и др.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ООО «СТО» выстраивает работу с клиентом на нефтяном рынке на принципах полной прозрачности как на биржевом так и на внебиржевом рынке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80901"/>
              </p:ext>
            </p:extLst>
          </p:nvPr>
        </p:nvGraphicFramePr>
        <p:xfrm>
          <a:off x="1743076" y="4152901"/>
          <a:ext cx="6336507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en-US" sz="1800" dirty="0"/>
                    </a:p>
                  </a:txBody>
                  <a:tcPr marL="68580" marR="68580" marT="45798" marB="45798">
                    <a:solidFill>
                      <a:srgbClr val="160B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en-US" sz="1800" dirty="0"/>
                    </a:p>
                  </a:txBody>
                  <a:tcPr marL="68580" marR="68580" marT="45798" marB="45798">
                    <a:solidFill>
                      <a:srgbClr val="160B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en-US" sz="1800" dirty="0"/>
                    </a:p>
                  </a:txBody>
                  <a:tcPr marL="68580" marR="68580" marT="45798" marB="45798">
                    <a:solidFill>
                      <a:srgbClr val="160B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en-US" sz="1800" dirty="0"/>
                    </a:p>
                  </a:txBody>
                  <a:tcPr marL="68580" marR="68580" marT="45798" marB="45798">
                    <a:solidFill>
                      <a:srgbClr val="160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7145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9431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171701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4003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6289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8575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0861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714500"/>
            <a:ext cx="228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Денис\Pictures\бегущая строка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8596" y="214290"/>
            <a:ext cx="8353425" cy="51435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4405671" y="2148800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6218268"/>
            <a:ext cx="977143" cy="668861"/>
          </a:xfrm>
          <a:prstGeom prst="rect">
            <a:avLst/>
          </a:prstGeom>
        </p:spPr>
      </p:pic>
      <p:pic>
        <p:nvPicPr>
          <p:cNvPr id="1027" name="Picture 3" descr="C:\Users\Денис\Pictures\сто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14942" y="928670"/>
            <a:ext cx="995359" cy="694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2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716" y="190344"/>
            <a:ext cx="764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Портрет рынка биржевых торгов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935005"/>
            <a:ext cx="7940473" cy="4822582"/>
          </a:xfrm>
          <a:prstGeom prst="rect">
            <a:avLst/>
          </a:prstGeom>
        </p:spPr>
      </p:pic>
      <p:pic>
        <p:nvPicPr>
          <p:cNvPr id="12" name="Picture 2" descr="Картинки по запросу спбмтс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35005"/>
            <a:ext cx="3146146" cy="17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4405671" y="2148800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8268"/>
            <a:ext cx="977143" cy="6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00108"/>
            <a:ext cx="7924800" cy="48189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является аккредитованным Брокером на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ведущих товарно-сырьевых биржах Российской Федерации.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Обслуживает клиентские биржевые и внебиржевые операции на топливно-энергетическом рынке России. Это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позволяет предоставлять нашим клиентам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качественный сервис и доступ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рынку нефтепродуктов, обеспечивая простое и удобное приобретение и продажу через путем поиска наиболее выгодных предложений по всей России 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157" y="273036"/>
            <a:ext cx="87756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Топливная компания</a:t>
            </a:r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«Стандарт </a:t>
            </a:r>
            <a:r>
              <a:rPr lang="ru-RU" sz="4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Оил</a:t>
            </a:r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4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Трейдинг</a:t>
            </a:r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2447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3560" y="1340768"/>
            <a:ext cx="8352928" cy="1008112"/>
          </a:xfrm>
        </p:spPr>
        <p:txBody>
          <a:bodyPr/>
          <a:lstStyle/>
          <a:p>
            <a:pPr algn="ctr"/>
            <a:r>
              <a:rPr lang="ru-RU" sz="4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haroni" panose="02010803020104030203" pitchFamily="2" charset="-79"/>
              </a:rPr>
              <a:t>СПАСИБО ЗА ВНИМАНИЕ!</a:t>
            </a:r>
            <a:endParaRPr lang="ru-RU" sz="4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56992"/>
            <a:ext cx="3672408" cy="25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04187"/>
            <a:ext cx="7924800" cy="5286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- Индивидуальный подход к каждому клиенту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Комплексный подход к решению вопросов оптовых поставок для своих потребителей, стараясь учитывать их пожелания, возможности и взаимные интересы во всех сферах сотрудничества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- Поставка выбранной продукции в любой регион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Компания успешно сотрудничает с крупными российскими производителями нефтепродуктов, ведущими железнодорожными перевозчиками, осуществляет транспортировку и хранение нефтепродуктов с использованием инфраструктуры ПАО «ТРАНСНЕФТЬ»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- Гарантия качества и своевременной поставки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Партнерские отношения с ведущими российскими производителями нефтепродуктов, которые поддерживает и развивает наша компания, позволяют нам осуществлять поставки товара по приемлемым ценам и в кратчайшие сроки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- Прозрачное ценообразование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Надежные контакты, качественный менеджмент и ясная стратегия обеспечивают конкурентоспособные цены, контролируемые сроки отгрузки и реальные объемы поставок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 algn="just">
              <a:buFontTx/>
              <a:buChar char="-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444444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7423" y="117373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Принципы компании:</a:t>
            </a:r>
          </a:p>
        </p:txBody>
      </p:sp>
    </p:spTree>
    <p:extLst>
      <p:ext uri="{BB962C8B-B14F-4D97-AF65-F5344CB8AC3E}">
        <p14:creationId xmlns:p14="http://schemas.microsoft.com/office/powerpoint/2010/main" val="10095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609600" y="1440518"/>
            <a:ext cx="7924800" cy="53285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Оказание брокерских услуг на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АО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«</a:t>
            </a:r>
            <a:r>
              <a:rPr lang="ru-RU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СПбМТСБ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 и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АО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"Биржа "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Санкт-Петербург» по закупке и продаже </a:t>
            </a:r>
            <a:r>
              <a:rPr lang="ru-RU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нефепродуктов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Организация и сопровождение транспортировки Товара </a:t>
            </a:r>
            <a:endParaRPr lang="ru-RU" sz="2000" dirty="0" smtClean="0">
              <a:solidFill>
                <a:srgbClr val="444444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Закупка топлива по прямым договорам купли-продажи у нефтеперерабатывающих заводов </a:t>
            </a:r>
            <a:r>
              <a:rPr lang="ru-RU" sz="2000" dirty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 </a:t>
            </a:r>
            <a:r>
              <a:rPr lang="ru-RU" sz="2000" dirty="0" err="1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ВИНКов</a:t>
            </a:r>
            <a:r>
              <a:rPr lang="ru-RU" sz="2000" dirty="0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(Газпром, Роснефть, Лукойл, </a:t>
            </a:r>
            <a:r>
              <a:rPr lang="ru-RU" sz="2000" dirty="0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Татнефть)</a:t>
            </a:r>
            <a:endParaRPr lang="ru-RU" sz="2000" dirty="0">
              <a:solidFill>
                <a:srgbClr val="444444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Крупный опт: Перекачка по МНПП или транспортировка нефтепродуктов по ЖД для дальнейшей  продажи потребителям в мелкий и средний опт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44444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Возможное участие в крупных государственных заказах и контрактах</a:t>
            </a:r>
            <a:endParaRPr lang="ru-RU" sz="2000" dirty="0">
              <a:solidFill>
                <a:srgbClr val="444444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>
              <a:buNone/>
            </a:pPr>
            <a:endParaRPr lang="ru-RU" sz="1800" dirty="0" smtClean="0">
              <a:solidFill>
                <a:srgbClr val="444444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8157" y="273036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Как мы работаем:</a:t>
            </a:r>
          </a:p>
        </p:txBody>
      </p:sp>
    </p:spTree>
    <p:extLst>
      <p:ext uri="{BB962C8B-B14F-4D97-AF65-F5344CB8AC3E}">
        <p14:creationId xmlns:p14="http://schemas.microsoft.com/office/powerpoint/2010/main" val="19477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46448"/>
            <a:ext cx="7924800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Сегодня четко проявляется большой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интерес к биржевым торгам по нефти и нефтепродуктам со стороны как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конечных потребителей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нефтепродуктов, так и независимых топливных компаний.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 связи с этим Компания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не будет являться брокером одного клиента или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поставщика</a:t>
            </a:r>
            <a:endParaRPr lang="ru-RU" sz="2800" b="1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594346"/>
            <a:ext cx="7924800" cy="4565104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ВИНКи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: ПАО «Роснефть» (Уфимская группа НПЗ, ООО «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РН-битум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»), ПАО «Газпром нефть» (МНПЗ, ЯНОС), ПАО «Газпром» (Салават нефтехим,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Сургутский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ЗСК), АО «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Татнефть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им.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Шашина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 (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Танеко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, Нижнекамск),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Ао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«Сургутнефтегаз (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Сургутский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УПГ), НПЗ Славянск-ЭКО (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Славнефтепродукт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),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Новошахтинский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НПЗ, Группа Новый поток (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Антипинский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НПЗ, Марийский НПЗ)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Нефтетрейдеры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: ООО «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Ростехразвитие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», ООО «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Мотус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», ООО «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ИнкоБалт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»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Рабочие контакты в портах Усть-Луга, Кронштадт, Темрюк, Азов, Севастополь и т.д.</a:t>
            </a:r>
          </a:p>
          <a:p>
            <a:pPr marL="0" lvl="0" indent="0" algn="just">
              <a:buNone/>
            </a:pP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157" y="273036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Наши поставщики:</a:t>
            </a:r>
          </a:p>
        </p:txBody>
      </p:sp>
    </p:spTree>
    <p:extLst>
      <p:ext uri="{BB962C8B-B14F-4D97-AF65-F5344CB8AC3E}">
        <p14:creationId xmlns:p14="http://schemas.microsoft.com/office/powerpoint/2010/main" val="10652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55933"/>
            <a:ext cx="7924800" cy="4565104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Крупноопотовые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топливные компании в Санкт-Петербурге, Москве и Воронеже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Мелкие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нефтетрейдеры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и бункеровщики, транспортные компании и АТП в СПб, Москве,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Респ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. Крым, </a:t>
            </a:r>
            <a:r>
              <a:rPr lang="ru-RU" sz="21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Респ</a:t>
            </a: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. Карелия, Мурманске, Новгороде и Воронеже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Владельцы независимых АЗС</a:t>
            </a:r>
          </a:p>
          <a:p>
            <a:pPr marL="0" lvl="0" indent="0" algn="just">
              <a:buNone/>
            </a:pPr>
            <a:endParaRPr lang="ru-RU" sz="2100" dirty="0" smtClean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Развитие и расширение клиентской базы по всей территории РФ.</a:t>
            </a:r>
          </a:p>
          <a:p>
            <a:pPr marL="0" lvl="0" indent="0" algn="just">
              <a:buNone/>
            </a:pPr>
            <a:r>
              <a:rPr lang="ru-RU" sz="21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Преимущественное продвижение компании в домашнем регионе (СПб и Л.О.), Новгородской обл., Псковской обл., Карелии, Мурманской обл., Воронеже и Воронежской обл., Республика Крым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157" y="273036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Потенциальные покупатели:</a:t>
            </a:r>
          </a:p>
        </p:txBody>
      </p:sp>
    </p:spTree>
    <p:extLst>
      <p:ext uri="{BB962C8B-B14F-4D97-AF65-F5344CB8AC3E}">
        <p14:creationId xmlns:p14="http://schemas.microsoft.com/office/powerpoint/2010/main" val="28735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8157" y="273036"/>
            <a:ext cx="8775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План действий: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09600" y="1214422"/>
            <a:ext cx="7924800" cy="492922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Подключение к товарным биржам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Членство в Нефтяном клубе СПб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Членство в Торгово-промышленной палате СПб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Подписание договоров и генеральных соглашений с Поставщиками нефтепродуктов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Подписание договоров поставки с Покупателями нефтепродуктов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Участие в топливных конференциях и форумах для саморекламы Компании.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Рекламная кампания в сети интернет.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Покупка нефтепродуктов. Их дальнейшая 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9793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488571" y="1808990"/>
            <a:ext cx="8784976" cy="511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b="1" dirty="0" smtClean="0">
              <a:solidFill>
                <a:schemeClr val="bg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Получение допуска </a:t>
            </a:r>
            <a:r>
              <a:rPr lang="ru-RU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 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торгам на АО «</a:t>
            </a:r>
            <a:r>
              <a:rPr lang="ru-RU" sz="20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СПбМТСБ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 и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АО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"Биржа "Санкт-Петербург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Регистрация в качестве члена </a:t>
            </a:r>
            <a:r>
              <a:rPr lang="ru-RU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секции «Нефтепродукты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» (АО «СПБМТСБ») и участника торгов в секции Энергоносителей (АО «Биржа «Санкт-Петербург»)</a:t>
            </a: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Установка </a:t>
            </a:r>
            <a:r>
              <a:rPr lang="ru-RU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 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настройка биржевых терминалов</a:t>
            </a: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Проведение презентаций </a:t>
            </a:r>
            <a:r>
              <a:rPr lang="ru-RU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омпании </a:t>
            </a:r>
            <a:r>
              <a:rPr lang="ru-RU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 базе </a:t>
            </a: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товарных бирж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Реклама брокерских услуг Компании в сети интернет</a:t>
            </a: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just"/>
            <a:endParaRPr lang="ru-RU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3955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405672" y="2119672"/>
            <a:ext cx="332656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89139"/>
            <a:ext cx="977143" cy="6688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202" y="188640"/>
            <a:ext cx="87756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Подключение к товарным биржам:</a:t>
            </a:r>
          </a:p>
        </p:txBody>
      </p:sp>
    </p:spTree>
    <p:extLst>
      <p:ext uri="{BB962C8B-B14F-4D97-AF65-F5344CB8AC3E}">
        <p14:creationId xmlns:p14="http://schemas.microsoft.com/office/powerpoint/2010/main" val="3837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2192</TotalTime>
  <Words>1151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Arial</vt:lpstr>
      <vt:lpstr>Arial Narrow</vt:lpstr>
      <vt:lpstr>Roboto Black</vt:lpstr>
      <vt:lpstr>Times New Roman</vt:lpstr>
      <vt:lpstr>Wingdings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Амелин Антон</cp:lastModifiedBy>
  <cp:revision>169</cp:revision>
  <dcterms:created xsi:type="dcterms:W3CDTF">2014-08-30T12:47:31Z</dcterms:created>
  <dcterms:modified xsi:type="dcterms:W3CDTF">2018-12-24T06:06:49Z</dcterms:modified>
</cp:coreProperties>
</file>