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heme/themeOverride1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62" r:id="rId2"/>
    <p:sldMasterId id="2147483660" r:id="rId3"/>
  </p:sldMasterIdLst>
  <p:notesMasterIdLst>
    <p:notesMasterId r:id="rId14"/>
  </p:notesMasterIdLst>
  <p:sldIdLst>
    <p:sldId id="256" r:id="rId4"/>
    <p:sldId id="257" r:id="rId5"/>
    <p:sldId id="258" r:id="rId6"/>
    <p:sldId id="262" r:id="rId7"/>
    <p:sldId id="263" r:id="rId8"/>
    <p:sldId id="261" r:id="rId9"/>
    <p:sldId id="265" r:id="rId10"/>
    <p:sldId id="259" r:id="rId11"/>
    <p:sldId id="260" r:id="rId12"/>
    <p:sldId id="264" r:id="rId13"/>
  </p:sldIdLst>
  <p:sldSz cx="6858000" cy="4846638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Lora" panose="020B060402020202020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EFF"/>
    <a:srgbClr val="FFCC66"/>
    <a:srgbClr val="80D3F1"/>
    <a:srgbClr val="65D4FF"/>
    <a:srgbClr val="59EAF9"/>
    <a:srgbClr val="143058"/>
    <a:srgbClr val="EDEDED"/>
    <a:srgbClr val="D4CFFD"/>
    <a:srgbClr val="EDE4E7"/>
    <a:srgbClr val="A49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4AEDFE0-DD49-4337-BBC6-AE4C98B13D39}">
  <a:tblStyle styleId="{54AEDFE0-DD49-4337-BBC6-AE4C98B13D3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04" autoAdjust="0"/>
  </p:normalViewPr>
  <p:slideViewPr>
    <p:cSldViewPr snapToGrid="0">
      <p:cViewPr>
        <p:scale>
          <a:sx n="124" d="100"/>
          <a:sy n="124" d="100"/>
        </p:scale>
        <p:origin x="-666" y="234"/>
      </p:cViewPr>
      <p:guideLst>
        <p:guide orient="horz" pos="2751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1858" y="-17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5113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5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0763269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497"/>
                        <a:ext cx="1587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73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7561784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497"/>
                        <a:ext cx="1587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30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3874087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497"/>
                        <a:ext cx="1587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24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vmlDrawing" Target="../drawings/vmlDrawing3.vml"/><Relationship Id="rId7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vmlDrawing" Target="../drawings/vmlDrawing5.vml"/><Relationship Id="rId7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tags" Target="../tags/tag6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41007159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498"/>
                        <a:ext cx="1190" cy="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101340" y="678180"/>
            <a:ext cx="3444240" cy="2339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28522543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498"/>
                        <a:ext cx="1190" cy="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3"/>
          <a:stretch/>
        </p:blipFill>
        <p:spPr>
          <a:xfrm>
            <a:off x="2069" y="4381500"/>
            <a:ext cx="6853861" cy="4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99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21024685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498"/>
                        <a:ext cx="1190" cy="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" y="4328160"/>
            <a:ext cx="6853861" cy="518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3"/>
          <a:stretch/>
        </p:blipFill>
        <p:spPr>
          <a:xfrm>
            <a:off x="2069" y="4381500"/>
            <a:ext cx="6853861" cy="4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959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10" Type="http://schemas.openxmlformats.org/officeDocument/2006/relationships/image" Target="../media/image12.jp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1.e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99570" y="2771801"/>
            <a:ext cx="6458431" cy="11722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endParaRPr lang="en-US" sz="2000" dirty="0" smtClean="0"/>
          </a:p>
          <a:p>
            <a:pPr algn="ctr">
              <a:buSzPct val="100000"/>
              <a:buFont typeface="Lora"/>
            </a:pPr>
            <a:r>
              <a:rPr lang="ru-RU" sz="2000" dirty="0" err="1" smtClean="0"/>
              <a:t>Маркетплейс</a:t>
            </a:r>
            <a:r>
              <a:rPr lang="ru-RU" sz="2000" dirty="0" smtClean="0"/>
              <a:t> интерьерных товаров </a:t>
            </a:r>
            <a:r>
              <a:rPr lang="ru-RU" sz="2000" dirty="0"/>
              <a:t>для </a:t>
            </a:r>
            <a:r>
              <a:rPr lang="ru-RU" sz="2000" dirty="0" smtClean="0"/>
              <a:t>дизайна и декора жилых помещений и ландшафта </a:t>
            </a:r>
            <a:r>
              <a:rPr lang="ru-RU" sz="2000" dirty="0"/>
              <a:t>в ценовых сегментах </a:t>
            </a:r>
            <a:r>
              <a:rPr lang="ru-RU" sz="2000" dirty="0" err="1"/>
              <a:t>middle</a:t>
            </a:r>
            <a:r>
              <a:rPr lang="ru-RU" sz="2000" dirty="0"/>
              <a:t>, </a:t>
            </a:r>
            <a:r>
              <a:rPr lang="ru-RU" sz="2000" dirty="0" err="1"/>
              <a:t>high</a:t>
            </a:r>
            <a:r>
              <a:rPr lang="ru-RU" sz="2000" dirty="0"/>
              <a:t>, </a:t>
            </a:r>
            <a:r>
              <a:rPr lang="ru-RU" sz="2000" dirty="0" err="1" smtClean="0"/>
              <a:t>luxury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algn="ctr">
              <a:buSzPct val="100000"/>
              <a:buFont typeface="Lora"/>
            </a:pPr>
            <a:endParaRPr lang="en-US" sz="2000" dirty="0"/>
          </a:p>
          <a:p>
            <a:pPr algn="ctr">
              <a:buSzPct val="100000"/>
              <a:buFont typeface="Lora"/>
            </a:pPr>
            <a:endParaRPr lang="ru-RU" sz="2000" dirty="0" smtClean="0"/>
          </a:p>
          <a:p>
            <a:pPr algn="ctr">
              <a:buSzPct val="100000"/>
              <a:buFont typeface="Lora"/>
            </a:pPr>
            <a:r>
              <a:rPr lang="en-US" sz="20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mirrdoma.ru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08" y="1546820"/>
            <a:ext cx="2110964" cy="667807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901968" y="226316"/>
            <a:ext cx="5544935" cy="12413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2000" i="1" dirty="0" smtClean="0"/>
              <a:t>«Мир Дома» —презентация для инвестора.</a:t>
            </a:r>
            <a:endParaRPr lang="en-US" sz="2000" i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4639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КТО РАБОТАЕТ НАД ПРОЕКТОМ, В КАКОМ ГОРОДЕ И КАКИЕ КОНТАКТЫ ДЛЯ СВЯЗИ</a:t>
            </a:r>
            <a:r>
              <a:rPr lang="en-US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?</a:t>
            </a:r>
            <a:endParaRPr lang="ru-RU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10" name="Прямоугольник 4"/>
          <p:cNvSpPr/>
          <p:nvPr/>
        </p:nvSpPr>
        <p:spPr>
          <a:xfrm>
            <a:off x="0" y="3683201"/>
            <a:ext cx="6857999" cy="646331"/>
          </a:xfrm>
          <a:prstGeom prst="rect">
            <a:avLst/>
          </a:prstGeom>
          <a:solidFill>
            <a:srgbClr val="80D3F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г. Москва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h</a:t>
            </a: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elen_sv75@mail.ru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+7 (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968</a:t>
            </a: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) 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396</a:t>
            </a: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05</a:t>
            </a: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64</a:t>
            </a:r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1889" y="2674433"/>
            <a:ext cx="1441283" cy="5357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431" tIns="21431" rIns="21431" bIns="21431" numCol="1" spcCol="38100" rtlCol="0" anchor="t">
            <a:spAutoFit/>
          </a:bodyPr>
          <a:lstStyle/>
          <a:p>
            <a:pPr algn="ctr" defTabSz="428671"/>
            <a:r>
              <a:rPr lang="ru-RU" sz="800" dirty="0">
                <a:solidFill>
                  <a:schemeClr val="accent2">
                    <a:lumMod val="75000"/>
                  </a:schemeClr>
                </a:solidFill>
              </a:rPr>
              <a:t>Основатель и 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</a:rPr>
              <a:t>соучредитель проекта. Опыт в развитии бизнеса, продажах и маркетинге более 15 лет.</a:t>
            </a:r>
            <a:endParaRPr lang="ru-RU" sz="656" dirty="0">
              <a:ln>
                <a:solidFill>
                  <a:srgbClr val="4FCEFF"/>
                </a:solidFill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33903" y="2671536"/>
            <a:ext cx="1652067" cy="4741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431" tIns="21431" rIns="21431" bIns="21431" numCol="1" spcCol="38100" rtlCol="0" anchor="t">
            <a:spAutoFit/>
          </a:bodyPr>
          <a:lstStyle/>
          <a:p>
            <a:pPr algn="ctr" defTabSz="428671"/>
            <a:r>
              <a:rPr lang="ru-RU" sz="700" dirty="0" smtClean="0">
                <a:solidFill>
                  <a:schemeClr val="accent2">
                    <a:lumMod val="75000"/>
                  </a:schemeClr>
                </a:solidFill>
              </a:rPr>
              <a:t>Соучредитель проекта. Опыт в развитии бизнеса, построении систем  товарно-транспортной  логистики более 15 лет.</a:t>
            </a:r>
            <a:endParaRPr lang="ru-RU" sz="656" dirty="0">
              <a:ln>
                <a:solidFill>
                  <a:srgbClr val="4FCEFF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9983" y="2363760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Селиванова Елена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23094" y="2363734"/>
            <a:ext cx="1967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Овчинников Дмитрий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39" y="1100222"/>
            <a:ext cx="1206393" cy="1263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4" y="1100222"/>
            <a:ext cx="937453" cy="12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ЗАЧЕМ И ЧТО ДЕЛАЕМ? </a:t>
            </a:r>
            <a:endParaRPr lang="en-US" sz="18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Краткое </a:t>
            </a: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описание проекта, 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ценностное предложение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0345" y="220406"/>
            <a:ext cx="1887655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НАЧАЛО ПРОЕКТА</a:t>
            </a:r>
            <a:endParaRPr lang="en-US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декабрь 2017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952" y="957006"/>
            <a:ext cx="6611147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Мир Дома – </a:t>
            </a:r>
            <a:r>
              <a:rPr lang="ru-RU" dirty="0">
                <a:ea typeface="Lora"/>
              </a:rPr>
              <a:t>е</a:t>
            </a:r>
            <a:r>
              <a:rPr lang="ru-RU" dirty="0" smtClean="0"/>
              <a:t>диная </a:t>
            </a:r>
            <a:r>
              <a:rPr lang="ru-RU" dirty="0"/>
              <a:t>площадка с </a:t>
            </a:r>
            <a:r>
              <a:rPr lang="ru-RU" dirty="0" smtClean="0"/>
              <a:t>товарами для </a:t>
            </a:r>
            <a:r>
              <a:rPr lang="ru-RU" dirty="0"/>
              <a:t>интерьерного и ландшафтного </a:t>
            </a:r>
            <a:r>
              <a:rPr lang="ru-RU" dirty="0" smtClean="0"/>
              <a:t>дизайна/декора </a:t>
            </a:r>
            <a:r>
              <a:rPr lang="ru-RU" dirty="0"/>
              <a:t>для конечных покупателей и профессиональных дизайнеров</a:t>
            </a:r>
            <a:endParaRPr lang="en-GB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953" y="1594608"/>
            <a:ext cx="6611147" cy="1588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Мир Дома </a:t>
            </a:r>
            <a:r>
              <a:rPr lang="en-US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–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это сервис</a:t>
            </a:r>
            <a:r>
              <a:rPr lang="en-US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,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объединяющий поставщиков товаров для обустройства домашнего интерьера и придомовой территории, позволяющий выбирать как среди товаров серийного производства, с возможностью их </a:t>
            </a:r>
            <a:r>
              <a:rPr lang="ru-RU" sz="1100" dirty="0" err="1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кастомизации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, так и размещать индивидуальные заказы, а также создавать дизайны на основе фото товаров и помещений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 удобном онлайн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конструкторе, либо заказать профессиональный дизайн-проект.</a:t>
            </a:r>
          </a:p>
          <a:p>
            <a:pPr>
              <a:buSzPct val="100000"/>
              <a:buFont typeface="Lora"/>
            </a:pP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Основные проблемы 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клиентов и партнеров,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которые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решает Мир Дома – возможность сравнения и выбора товаров от разных производителей на одной площадке с визуализацией интерьера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перед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покупкой,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широкий выбор решений для студий профессионального дизайна, удобный сервис логистики и доставки для поставщиков.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152" y="3390512"/>
            <a:ext cx="6339751" cy="305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Цель проекта через 12 месяцев:</a:t>
            </a: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Зарекомендовать себя в данной нише рынка и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выйти на ежемесячную выручку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от 4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000 000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руб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.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152" y="3864664"/>
            <a:ext cx="6661947" cy="305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Цель проекта через </a:t>
            </a:r>
            <a:r>
              <a:rPr lang="ru-RU" sz="11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3</a:t>
            </a:r>
            <a:r>
              <a:rPr lang="ru-RU" sz="11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года:</a:t>
            </a: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тать площадкой №1 в данной нише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и выйти на ежемесячную выручку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от 25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000 000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руб. </a:t>
            </a:r>
          </a:p>
        </p:txBody>
      </p:sp>
    </p:spTree>
    <p:extLst>
      <p:ext uri="{BB962C8B-B14F-4D97-AF65-F5344CB8AC3E}">
        <p14:creationId xmlns:p14="http://schemas.microsoft.com/office/powerpoint/2010/main" val="5307640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0128167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СТАДИЯ ПРОДУКТА</a:t>
            </a:r>
            <a:endParaRPr lang="en-US" sz="18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что 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есть, количество пользователей, какие месячные </a:t>
            </a: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обороты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?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53" y="837614"/>
            <a:ext cx="4389555" cy="7294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0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Юр. лицо  готовится к регистрации (ООО)</a:t>
            </a:r>
          </a:p>
          <a:p>
            <a:pPr>
              <a:buSzPct val="100000"/>
              <a:buFont typeface="Lora"/>
            </a:pPr>
            <a:r>
              <a:rPr lang="ru-RU" sz="10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(два </a:t>
            </a:r>
            <a:r>
              <a:rPr lang="ru-RU" sz="10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основателя с равными </a:t>
            </a:r>
            <a:r>
              <a:rPr lang="ru-RU" sz="10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долями)</a:t>
            </a:r>
            <a:endParaRPr lang="ru-RU" sz="10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>
              <a:buSzPct val="100000"/>
              <a:buFont typeface="Lora"/>
            </a:pPr>
            <a:endParaRPr lang="ru-RU" sz="1000" dirty="0" smtClean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53" y="1444477"/>
            <a:ext cx="3513255" cy="15410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Домен интернет-магазина товаров для дома (проработал год).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Есть собственная действующая транспортно-логистическая компания.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Собрана база партнеров и поставщиков.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Разработаны внутренние технологии проекта, дающие устойчивые конкурентные преимущества. 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Построена бизнес-модель проекта.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Разработан и согласован с исполнителем функционал </a:t>
            </a:r>
            <a:r>
              <a:rPr lang="ru-RU" sz="1100" dirty="0" err="1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маркетплейса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" y="3094266"/>
            <a:ext cx="3513255" cy="619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" y="3773812"/>
            <a:ext cx="3513255" cy="619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2" y="3915647"/>
            <a:ext cx="379375" cy="335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5" y="3207082"/>
            <a:ext cx="471251" cy="3576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1918" y="3208508"/>
            <a:ext cx="263281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 монетизации предусмотрена продажа товаров и дополнительных услуг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" y="3773812"/>
            <a:ext cx="3513255" cy="6191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1918" y="3888054"/>
            <a:ext cx="2759812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Посещение сайта </a:t>
            </a:r>
            <a:r>
              <a:rPr lang="ru-RU" sz="12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1 730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уникальных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пользователей в месяц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63091" y="1491413"/>
            <a:ext cx="2239450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2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Скриншот Вашего сайта</a:t>
            </a:r>
            <a:endParaRPr lang="ru-RU" sz="2000" b="1" dirty="0">
              <a:solidFill>
                <a:schemeClr val="bg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8" y="3893659"/>
            <a:ext cx="417312" cy="3690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11722" y="3220134"/>
            <a:ext cx="3093878" cy="1042576"/>
          </a:xfrm>
          <a:prstGeom prst="rect">
            <a:avLst/>
          </a:prstGeom>
          <a:solidFill>
            <a:schemeClr val="bg1"/>
          </a:solidFill>
          <a:ln w="28575">
            <a:solidFill>
              <a:srgbClr val="65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04" y="3280487"/>
            <a:ext cx="475012" cy="944522"/>
          </a:xfrm>
          <a:prstGeom prst="rect">
            <a:avLst/>
          </a:prstGeom>
        </p:spPr>
      </p:pic>
      <p:sp>
        <p:nvSpPr>
          <p:cNvPr id="19" name="Прямоугольник 4"/>
          <p:cNvSpPr/>
          <p:nvPr/>
        </p:nvSpPr>
        <p:spPr>
          <a:xfrm>
            <a:off x="3552050" y="3501457"/>
            <a:ext cx="136624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Упоминания в СМИ</a:t>
            </a:r>
            <a:endParaRPr lang="ru-RU" sz="12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5225143" y="3255235"/>
            <a:ext cx="1480455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Перед запуском сайта </a:t>
            </a:r>
            <a:r>
              <a:rPr lang="ru-RU" sz="12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маркетплейса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 планируется активная </a:t>
            </a: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PR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-компания</a:t>
            </a: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08" y="1250673"/>
            <a:ext cx="3039058" cy="125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9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ОСОБЕННОСТИ СТАРТАПА</a:t>
            </a:r>
          </a:p>
          <a:p>
            <a:pPr>
              <a:buSzPct val="100000"/>
            </a:pPr>
            <a:endParaRPr lang="ru-RU" sz="18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cxnSp>
        <p:nvCxnSpPr>
          <p:cNvPr id="101" name="Elbow Connector 100"/>
          <p:cNvCxnSpPr/>
          <p:nvPr/>
        </p:nvCxnSpPr>
        <p:spPr>
          <a:xfrm flipV="1">
            <a:off x="2188214" y="1083136"/>
            <a:ext cx="699330" cy="1475680"/>
          </a:xfrm>
          <a:prstGeom prst="bentConnector3">
            <a:avLst/>
          </a:prstGeom>
          <a:ln>
            <a:solidFill>
              <a:srgbClr val="4FC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>
          <a:xfrm>
            <a:off x="2188214" y="2558816"/>
            <a:ext cx="697366" cy="1567547"/>
          </a:xfrm>
          <a:prstGeom prst="bentConnector3">
            <a:avLst>
              <a:gd name="adj1" fmla="val 50000"/>
            </a:avLst>
          </a:prstGeom>
          <a:ln>
            <a:solidFill>
              <a:srgbClr val="4FC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04"/>
          <p:cNvSpPr/>
          <p:nvPr/>
        </p:nvSpPr>
        <p:spPr>
          <a:xfrm>
            <a:off x="3528051" y="459439"/>
            <a:ext cx="2362902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Наши преимущества</a:t>
            </a:r>
            <a:endParaRPr lang="ru-RU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60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747237"/>
            <a:ext cx="3911958" cy="689440"/>
          </a:xfrm>
          <a:prstGeom prst="rect">
            <a:avLst/>
          </a:prstGeom>
        </p:spPr>
      </p:pic>
      <p:sp>
        <p:nvSpPr>
          <p:cNvPr id="64" name="Rectangle 57"/>
          <p:cNvSpPr/>
          <p:nvPr/>
        </p:nvSpPr>
        <p:spPr>
          <a:xfrm>
            <a:off x="3485595" y="938248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67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1357637"/>
            <a:ext cx="3911958" cy="689440"/>
          </a:xfrm>
          <a:prstGeom prst="rect">
            <a:avLst/>
          </a:prstGeom>
        </p:spPr>
      </p:pic>
      <p:sp>
        <p:nvSpPr>
          <p:cNvPr id="68" name="Rectangle 64"/>
          <p:cNvSpPr/>
          <p:nvPr/>
        </p:nvSpPr>
        <p:spPr>
          <a:xfrm>
            <a:off x="3485595" y="1529598"/>
            <a:ext cx="3119135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9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Можно заказать то</a:t>
            </a:r>
            <a:r>
              <a:rPr lang="ru-RU" sz="9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, чего </a:t>
            </a:r>
            <a:r>
              <a:rPr lang="ru-RU" sz="9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нет нигде (</a:t>
            </a:r>
            <a:r>
              <a:rPr lang="ru-RU" sz="900" dirty="0" err="1"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кастомизация</a:t>
            </a:r>
            <a:r>
              <a:rPr lang="ru-RU" sz="9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, индивидуальные заказы, эксклюзивные товары)</a:t>
            </a:r>
            <a:endParaRPr lang="ru-RU" sz="9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69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1968037"/>
            <a:ext cx="3911958" cy="689440"/>
          </a:xfrm>
          <a:prstGeom prst="rect">
            <a:avLst/>
          </a:prstGeom>
        </p:spPr>
      </p:pic>
      <p:sp>
        <p:nvSpPr>
          <p:cNvPr id="70" name="Rectangle 71"/>
          <p:cNvSpPr/>
          <p:nvPr/>
        </p:nvSpPr>
        <p:spPr>
          <a:xfrm>
            <a:off x="3485595" y="2159048"/>
            <a:ext cx="3119136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9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Можно создать или заказать дизайн-проект с выбранными товарами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71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5" y="2578437"/>
            <a:ext cx="3911958" cy="689440"/>
          </a:xfrm>
          <a:prstGeom prst="rect">
            <a:avLst/>
          </a:prstGeom>
        </p:spPr>
      </p:pic>
      <p:sp>
        <p:nvSpPr>
          <p:cNvPr id="74" name="Rectangle 78"/>
          <p:cNvSpPr/>
          <p:nvPr/>
        </p:nvSpPr>
        <p:spPr>
          <a:xfrm>
            <a:off x="3485596" y="2769448"/>
            <a:ext cx="3230968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9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Можно посмотреть образцы готовых товаров до покупки</a:t>
            </a:r>
            <a:endParaRPr lang="ru-RU" sz="9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75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3188837"/>
            <a:ext cx="3911958" cy="689440"/>
          </a:xfrm>
          <a:prstGeom prst="rect">
            <a:avLst/>
          </a:prstGeom>
        </p:spPr>
      </p:pic>
      <p:sp>
        <p:nvSpPr>
          <p:cNvPr id="76" name="Rectangle 85"/>
          <p:cNvSpPr/>
          <p:nvPr/>
        </p:nvSpPr>
        <p:spPr>
          <a:xfrm>
            <a:off x="3485594" y="3379848"/>
            <a:ext cx="3119135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9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Удобный многофункциональный логистический сервис</a:t>
            </a:r>
            <a:endParaRPr lang="ru-RU" sz="9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77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80" y="3790464"/>
            <a:ext cx="3911958" cy="689440"/>
          </a:xfrm>
          <a:prstGeom prst="rect">
            <a:avLst/>
          </a:prstGeom>
        </p:spPr>
      </p:pic>
      <p:sp>
        <p:nvSpPr>
          <p:cNvPr id="78" name="Rectangle 94"/>
          <p:cNvSpPr/>
          <p:nvPr/>
        </p:nvSpPr>
        <p:spPr>
          <a:xfrm>
            <a:off x="3485594" y="3990247"/>
            <a:ext cx="3119135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9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Гарантия</a:t>
            </a:r>
            <a:r>
              <a:rPr lang="ru-RU" sz="900" dirty="0"/>
              <a:t> </a:t>
            </a:r>
            <a:r>
              <a:rPr lang="ru-RU" sz="9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получения товара, безопасности </a:t>
            </a:r>
            <a:r>
              <a:rPr lang="ru-RU" sz="9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платежей, привлекательная система лояльности и другие плюсы</a:t>
            </a:r>
            <a:endParaRPr lang="ru-RU" sz="9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81" name="Rectangle 64"/>
          <p:cNvSpPr/>
          <p:nvPr/>
        </p:nvSpPr>
        <p:spPr>
          <a:xfrm>
            <a:off x="3485596" y="887962"/>
            <a:ext cx="3119134" cy="3508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9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Объединение</a:t>
            </a:r>
            <a:r>
              <a:rPr lang="ru-RU" sz="900" dirty="0"/>
              <a:t> </a:t>
            </a:r>
            <a:r>
              <a:rPr lang="ru-RU" sz="9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на одной площадке производителей интерьерных </a:t>
            </a:r>
            <a:r>
              <a:rPr lang="ru-RU" sz="9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товаров</a:t>
            </a:r>
            <a:endParaRPr lang="ru-RU" sz="9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82" name="Picture 39" descr="https://surprizeme.ru/wp-content/uploads/2018/04/Turist-70x7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21" y="895017"/>
            <a:ext cx="387228" cy="38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1" descr="C:\Users\GOLOVA\Desktop\noun_1361400_cc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6"/>
          <a:stretch/>
        </p:blipFill>
        <p:spPr bwMode="auto">
          <a:xfrm>
            <a:off x="3051094" y="2129404"/>
            <a:ext cx="365759" cy="31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3" descr="https://surprizeme.ru/wp-content/uploads/2018/04/Gid-70x7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53" y="3337691"/>
            <a:ext cx="387723" cy="3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4" descr="C:\Users\GOLOVA\Desktop\noun_1401152_cc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8"/>
          <a:stretch/>
        </p:blipFill>
        <p:spPr bwMode="auto">
          <a:xfrm>
            <a:off x="3047278" y="2751632"/>
            <a:ext cx="390830" cy="3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6" descr="C:\Users\GOLOVA\Desktop\noun_1123014_cc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3"/>
          <a:stretch/>
        </p:blipFill>
        <p:spPr bwMode="auto">
          <a:xfrm>
            <a:off x="3051824" y="3960121"/>
            <a:ext cx="381738" cy="3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8" descr="C:\Users\GOLOVA\Desktop\noun_1646353_cc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0"/>
          <a:stretch/>
        </p:blipFill>
        <p:spPr bwMode="auto">
          <a:xfrm>
            <a:off x="2977274" y="1485339"/>
            <a:ext cx="494749" cy="4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6" y="2302817"/>
            <a:ext cx="1641612" cy="5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38545" y="220406"/>
            <a:ext cx="6058148" cy="6385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КТО НАШИ КЛИЕНТЫ И МОДЕЛИ МОНЕТИЗАЦИИ</a:t>
            </a:r>
          </a:p>
          <a:p>
            <a:pPr>
              <a:buSzPct val="100000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как </a:t>
            </a: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будем 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зарабатывать</a:t>
            </a:r>
            <a:r>
              <a:rPr lang="en-US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 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на наших клиентах?</a:t>
            </a:r>
            <a:endParaRPr lang="ru-RU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34375"/>
            <a:ext cx="212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545" y="2965878"/>
            <a:ext cx="190734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B2B</a:t>
            </a:r>
          </a:p>
          <a:p>
            <a:endParaRPr lang="en-US" sz="1100" b="1" dirty="0" smtClean="0"/>
          </a:p>
          <a:p>
            <a:r>
              <a:rPr lang="ru-RU" sz="1100" dirty="0"/>
              <a:t>Дизайнеры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100" dirty="0"/>
              <a:t>и студии дизайна интерьера/ландшафта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153027" y="1181946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Продажа дополнительных услуг по тарифам:</a:t>
            </a:r>
            <a:endParaRPr lang="ru-RU" sz="11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38545" y="952885"/>
            <a:ext cx="194681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B2C</a:t>
            </a:r>
            <a:endParaRPr lang="ru-RU" sz="1100" b="1" dirty="0" smtClean="0"/>
          </a:p>
          <a:p>
            <a:endParaRPr lang="ru-RU" sz="1100" dirty="0"/>
          </a:p>
          <a:p>
            <a:r>
              <a:rPr lang="ru-RU" sz="1100" dirty="0" smtClean="0"/>
              <a:t>Женщины и мужчины от 26 лет, </a:t>
            </a:r>
            <a:r>
              <a:rPr lang="ru-RU" sz="1100" dirty="0"/>
              <a:t>среднего и высокого уровня доходов, проживающие или имеющие жилую недвижимость на территории РФ.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045888" y="847549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Продажа товаров с комиссией 10%</a:t>
            </a:r>
            <a:endParaRPr lang="ru-RU" sz="11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80948"/>
              </p:ext>
            </p:extLst>
          </p:nvPr>
        </p:nvGraphicFramePr>
        <p:xfrm>
          <a:off x="2085358" y="1456600"/>
          <a:ext cx="4572000" cy="28044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01257"/>
                <a:gridCol w="1370743"/>
              </a:tblGrid>
              <a:tr h="2809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u="none" strike="noStrike" dirty="0" err="1">
                          <a:effectLst/>
                        </a:rPr>
                        <a:t>фулфилмент</a:t>
                      </a:r>
                      <a:endParaRPr lang="ru-RU" b="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u="none" strike="noStrike" dirty="0">
                          <a:effectLst/>
                        </a:rPr>
                        <a:t>8,0%</a:t>
                      </a:r>
                      <a:endParaRPr lang="ru-RU" b="0" dirty="0">
                        <a:effectLst/>
                      </a:endParaRPr>
                    </a:p>
                  </a:txBody>
                  <a:tcPr marL="63500" marR="63500" marT="63500" marB="63500"/>
                </a:tc>
              </a:tr>
              <a:tr h="2809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организация доставки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2,0%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/>
                </a:tc>
              </a:tr>
              <a:tr h="2809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</a:rPr>
                        <a:t>организация доставки</a:t>
                      </a:r>
                      <a:endParaRPr lang="ru-RU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3,0%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/>
                </a:tc>
              </a:tr>
              <a:tr h="4344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тариф абонентская плата до 250 позиций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р. 12 500,00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/>
                </a:tc>
              </a:tr>
              <a:tr h="4344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тариф абонентская плата от 250 до 1000 позиций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</a:rPr>
                        <a:t>р. 35 000,00</a:t>
                      </a:r>
                      <a:endParaRPr lang="ru-RU" dirty="0">
                        <a:effectLst/>
                      </a:endParaRPr>
                    </a:p>
                  </a:txBody>
                  <a:tcPr marL="63500" marR="63500" marT="63500" marB="63500"/>
                </a:tc>
              </a:tr>
              <a:tr h="4344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услуга быстрого дизайна (за комнату)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р.   5 000,00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/>
                </a:tc>
              </a:tr>
              <a:tr h="2809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передача заказа на дизайн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10,0%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/>
                </a:tc>
              </a:tr>
              <a:tr h="2809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медийная реклама на сайте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</a:rPr>
                        <a:t>р. 20 000,00</a:t>
                      </a:r>
                      <a:endParaRPr lang="ru-RU" dirty="0">
                        <a:effectLst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8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2451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ГДЕ РЫНОК? КТО КОНКУРЕНТЫ?</a:t>
            </a:r>
            <a:endParaRPr lang="ru-RU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524"/>
          <a:stretch/>
        </p:blipFill>
        <p:spPr>
          <a:xfrm>
            <a:off x="0" y="1004206"/>
            <a:ext cx="2842731" cy="3143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6273" y="2195568"/>
            <a:ext cx="1598555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387</a:t>
            </a:r>
            <a:r>
              <a:rPr lang="ru-RU" sz="1600" dirty="0"/>
              <a:t> </a:t>
            </a:r>
            <a:r>
              <a:rPr lang="ru-RU" sz="16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млрд</a:t>
            </a:r>
            <a:r>
              <a:rPr lang="ru-RU" sz="1600" dirty="0"/>
              <a:t> </a:t>
            </a:r>
            <a:r>
              <a:rPr lang="ru-RU" sz="16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руб</a:t>
            </a:r>
            <a:r>
              <a:rPr lang="ru-RU" sz="1600" dirty="0" smtClean="0"/>
              <a:t>. в год</a:t>
            </a:r>
            <a:endParaRPr lang="en-US" sz="1600" b="1" dirty="0" smtClean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466" y="2906948"/>
            <a:ext cx="1859536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</a:pPr>
            <a:r>
              <a:rPr lang="ru-RU" sz="16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77 млрд. руб. в </a:t>
            </a:r>
            <a:r>
              <a:rPr lang="ru-RU" sz="16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год</a:t>
            </a:r>
            <a:endParaRPr lang="en-US" sz="1600" b="1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algn="ctr">
              <a:buSzPct val="100000"/>
              <a:buFont typeface="Lora"/>
            </a:pPr>
            <a:r>
              <a:rPr lang="ru-RU" sz="16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</a:t>
            </a:r>
            <a:endParaRPr lang="ru-RU" sz="1600" b="1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358" y="3470293"/>
            <a:ext cx="1068841" cy="394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</a:pPr>
            <a:r>
              <a:rPr lang="ru-RU" sz="12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774 </a:t>
            </a:r>
            <a:r>
              <a:rPr lang="ru-RU" sz="1200" b="1" dirty="0">
                <a:solidFill>
                  <a:schemeClr val="bg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млн. </a:t>
            </a:r>
            <a:r>
              <a:rPr lang="ru-RU" sz="12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руб. </a:t>
            </a:r>
            <a:r>
              <a:rPr lang="ru-RU" sz="1200" b="1" dirty="0">
                <a:solidFill>
                  <a:schemeClr val="bg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в год</a:t>
            </a:r>
            <a:endParaRPr lang="en-US" sz="1200" b="1" dirty="0">
              <a:solidFill>
                <a:schemeClr val="bg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0087" y="1282078"/>
            <a:ext cx="1856975" cy="657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TAM</a:t>
            </a: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Объем целевого рынка в РФ</a:t>
            </a:r>
            <a:endParaRPr lang="ru-RU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0393" y="1892550"/>
            <a:ext cx="1596507" cy="683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(SAM) </a:t>
            </a: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Доля целевого сегмента РФ</a:t>
            </a:r>
            <a:endParaRPr lang="ru-RU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9291" y="2982453"/>
            <a:ext cx="1663008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SOM)</a:t>
            </a: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 Доля компании Мир Дома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2020 г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0" r="2008"/>
          <a:stretch/>
        </p:blipFill>
        <p:spPr>
          <a:xfrm>
            <a:off x="4406900" y="1004205"/>
            <a:ext cx="2425700" cy="31432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83841" y="1093769"/>
            <a:ext cx="2234422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Прямого конкурента нет</a:t>
            </a:r>
            <a:endParaRPr lang="ru-RU" b="1" dirty="0">
              <a:solidFill>
                <a:srgbClr val="FF0000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6264" y="2092563"/>
            <a:ext cx="2108499" cy="18884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85750" indent="-28575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Более</a:t>
            </a:r>
            <a:r>
              <a:rPr lang="ru-RU" sz="12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 300 000 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предложений на сайте</a:t>
            </a:r>
          </a:p>
          <a:p>
            <a:pPr marL="285750" indent="-28575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Более</a:t>
            </a:r>
            <a:r>
              <a:rPr lang="ru-RU" sz="12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 1 500 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поставщиков на сайте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613" y="466627"/>
            <a:ext cx="585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ru-RU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Рынок B2C и частично В2В. </a:t>
            </a:r>
            <a:endParaRPr lang="en-US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3841" y="1474032"/>
            <a:ext cx="230864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Но есть близкие по теме:</a:t>
            </a:r>
          </a:p>
          <a:p>
            <a:endParaRPr lang="ru-RU" sz="1100" dirty="0" smtClean="0"/>
          </a:p>
          <a:p>
            <a:r>
              <a:rPr lang="en-US" sz="1100" dirty="0"/>
              <a:t>B</a:t>
            </a:r>
            <a:r>
              <a:rPr lang="en-US" sz="1100" dirty="0" smtClean="0"/>
              <a:t>eru.ru</a:t>
            </a:r>
            <a:endParaRPr lang="ru-RU" sz="1100" dirty="0" smtClean="0"/>
          </a:p>
          <a:p>
            <a:r>
              <a:rPr lang="en-US" sz="1100" dirty="0" smtClean="0"/>
              <a:t>Avito.ru</a:t>
            </a:r>
          </a:p>
          <a:p>
            <a:r>
              <a:rPr lang="en-US" sz="1100" dirty="0" err="1" smtClean="0"/>
              <a:t>BoomPlanner</a:t>
            </a:r>
            <a:r>
              <a:rPr lang="ru-RU" sz="1100" dirty="0" smtClean="0"/>
              <a:t> (сервис-</a:t>
            </a:r>
            <a:r>
              <a:rPr lang="ru-RU" sz="1100" dirty="0" err="1" smtClean="0"/>
              <a:t>агрегатор</a:t>
            </a:r>
            <a:r>
              <a:rPr lang="ru-RU" sz="1100" dirty="0" smtClean="0"/>
              <a:t>)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096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3730932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ПЛАН ДЕЙСТВИЙ</a:t>
            </a:r>
            <a:r>
              <a:rPr lang="ru-RU" sz="12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365" y="1223250"/>
            <a:ext cx="552853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b="1"/>
            </a:pPr>
            <a:r>
              <a:rPr lang="ru-RU" sz="1200" dirty="0" smtClean="0"/>
              <a:t>На 2019 -</a:t>
            </a:r>
            <a:r>
              <a:rPr lang="ru-RU" sz="1200" dirty="0" smtClean="0"/>
              <a:t> 2020 </a:t>
            </a:r>
            <a:r>
              <a:rPr lang="ru-RU" sz="1200" dirty="0" smtClean="0"/>
              <a:t>года включительно</a:t>
            </a:r>
            <a:endParaRPr lang="ru-RU" sz="1200" dirty="0"/>
          </a:p>
          <a:p>
            <a:pPr>
              <a:defRPr b="1"/>
            </a:pPr>
            <a:endParaRPr lang="ru-RU" sz="1200" dirty="0"/>
          </a:p>
          <a:p>
            <a:pPr marL="285718" indent="-285718">
              <a:buSzPct val="100000"/>
              <a:buFont typeface="+mj-lt"/>
              <a:buAutoNum type="arabicPeriod"/>
              <a:defRPr sz="1600"/>
            </a:pPr>
            <a:r>
              <a:rPr lang="ru-RU" sz="1100" dirty="0" smtClean="0"/>
              <a:t>Создание сайта </a:t>
            </a:r>
            <a:r>
              <a:rPr lang="ru-RU" sz="1100" dirty="0" err="1" smtClean="0"/>
              <a:t>маркетплейса</a:t>
            </a:r>
            <a:r>
              <a:rPr lang="ru-RU" sz="1100" dirty="0" smtClean="0"/>
              <a:t>;</a:t>
            </a:r>
          </a:p>
          <a:p>
            <a:pPr marL="285718" indent="-285718">
              <a:buSzPct val="100000"/>
              <a:buFont typeface="+mj-lt"/>
              <a:buAutoNum type="arabicPeriod"/>
              <a:defRPr sz="1600"/>
            </a:pPr>
            <a:r>
              <a:rPr lang="ru-RU" sz="1100" dirty="0" smtClean="0"/>
              <a:t>Создание начального пула поставщиков для запуска </a:t>
            </a:r>
            <a:r>
              <a:rPr lang="ru-RU" sz="1100" dirty="0" err="1" smtClean="0"/>
              <a:t>маркетплейса</a:t>
            </a:r>
            <a:r>
              <a:rPr lang="ru-RU" sz="1100" dirty="0" smtClean="0"/>
              <a:t>;</a:t>
            </a:r>
          </a:p>
          <a:p>
            <a:pPr marL="285718" indent="-285718">
              <a:buSzPct val="100000"/>
              <a:buFont typeface="+mj-lt"/>
              <a:buAutoNum type="arabicPeriod"/>
              <a:defRPr sz="1600"/>
            </a:pPr>
            <a:r>
              <a:rPr lang="ru-RU" sz="1100" dirty="0" smtClean="0"/>
              <a:t>Вход в рынок и привлечение внимания к проекту через </a:t>
            </a:r>
            <a:r>
              <a:rPr lang="en-US" sz="1100" dirty="0" smtClean="0"/>
              <a:t>PR</a:t>
            </a:r>
            <a:r>
              <a:rPr lang="ru-RU" sz="1100" dirty="0" smtClean="0"/>
              <a:t> и рекламную компании;</a:t>
            </a:r>
            <a:endParaRPr lang="ru-RU" sz="1100" dirty="0"/>
          </a:p>
          <a:p>
            <a:pPr marL="285718" indent="-285718">
              <a:buSzPct val="100000"/>
              <a:buFont typeface="+mj-lt"/>
              <a:buAutoNum type="arabicPeriod"/>
              <a:defRPr sz="1600"/>
            </a:pPr>
            <a:r>
              <a:rPr lang="ru-RU" sz="1100" dirty="0" smtClean="0"/>
              <a:t>Запуск услуги «быстрого дизайна»;</a:t>
            </a:r>
          </a:p>
          <a:p>
            <a:pPr marL="285718" indent="-285718">
              <a:buSzPct val="100000"/>
              <a:buFont typeface="+mj-lt"/>
              <a:buAutoNum type="arabicPeriod"/>
              <a:defRPr sz="1600"/>
            </a:pPr>
            <a:r>
              <a:rPr lang="ru-RU" sz="1100" dirty="0" smtClean="0"/>
              <a:t>Охват целевого рынка Москвы и МО;</a:t>
            </a:r>
            <a:endParaRPr lang="ru-RU" sz="1100" dirty="0"/>
          </a:p>
          <a:p>
            <a:pPr marL="285718" indent="-285718">
              <a:buSzPct val="100000"/>
              <a:buFont typeface="+mj-lt"/>
              <a:buAutoNum type="arabicPeriod"/>
              <a:defRPr sz="1600"/>
            </a:pPr>
            <a:r>
              <a:rPr lang="ru-RU" sz="1100" dirty="0" smtClean="0"/>
              <a:t>Создание сети партнеров из студий дизайна;</a:t>
            </a:r>
          </a:p>
          <a:p>
            <a:pPr marL="285718" indent="-285718">
              <a:buSzPct val="100000"/>
              <a:buFont typeface="+mj-lt"/>
              <a:buAutoNum type="arabicPeriod"/>
              <a:defRPr sz="1600"/>
            </a:pPr>
            <a:r>
              <a:rPr lang="ru-RU" sz="1100" dirty="0" smtClean="0"/>
              <a:t>Расширение географии целевого рынка на регионы РФ;</a:t>
            </a:r>
            <a:endParaRPr lang="ru-RU" sz="1100" dirty="0"/>
          </a:p>
          <a:p>
            <a:pPr marL="285718" indent="-285718">
              <a:buSzPct val="100000"/>
              <a:buFont typeface="+mj-lt"/>
              <a:buAutoNum type="arabicPeriod"/>
              <a:defRPr sz="1600"/>
            </a:pPr>
            <a:r>
              <a:rPr lang="ru-RU" sz="1100" dirty="0" smtClean="0"/>
              <a:t>Увеличение количества поставщиков и расширение ассортимента</a:t>
            </a:r>
            <a:r>
              <a:rPr lang="ru-RU" sz="1100" dirty="0" smtClean="0"/>
              <a:t>;</a:t>
            </a:r>
          </a:p>
          <a:p>
            <a:pPr marL="285718" indent="-285718">
              <a:buSzPct val="100000"/>
              <a:buFont typeface="+mj-lt"/>
              <a:buAutoNum type="arabicPeriod"/>
              <a:defRPr sz="1600"/>
            </a:pPr>
            <a:r>
              <a:rPr lang="ru-RU" sz="1100" dirty="0" smtClean="0"/>
              <a:t>Повышение количества повторных покупок в 2-3 раза за счет программы лояльности;</a:t>
            </a:r>
          </a:p>
          <a:p>
            <a:pPr marL="285718" indent="-285718">
              <a:buSzPct val="100000"/>
              <a:buFont typeface="+mj-lt"/>
              <a:buAutoNum type="arabicPeriod"/>
              <a:defRPr sz="1600"/>
            </a:pPr>
            <a:r>
              <a:rPr lang="ru-RU" sz="1100" dirty="0" smtClean="0"/>
              <a:t>Повышение среднего чека за счет </a:t>
            </a:r>
            <a:r>
              <a:rPr lang="ru-RU" sz="1100" dirty="0" err="1" smtClean="0"/>
              <a:t>допродаж</a:t>
            </a:r>
            <a:r>
              <a:rPr lang="ru-RU" sz="1100" dirty="0" smtClean="0"/>
              <a:t> сопутствующих товаров на 20-150%;</a:t>
            </a:r>
          </a:p>
          <a:p>
            <a:pPr marL="285718" indent="-285718">
              <a:buSzPct val="100000"/>
              <a:buFont typeface="+mj-lt"/>
              <a:buAutoNum type="arabicPeriod"/>
              <a:defRPr sz="1600"/>
            </a:pPr>
            <a:r>
              <a:rPr lang="ru-RU" sz="1100" dirty="0" smtClean="0"/>
              <a:t>Выйти на уровень прибыли от 7 000 000 рублей в месяц;</a:t>
            </a:r>
          </a:p>
          <a:p>
            <a:pPr marL="285718" indent="-285718">
              <a:buSzPct val="100000"/>
              <a:buFont typeface="+mj-lt"/>
              <a:buAutoNum type="arabicPeriod"/>
              <a:defRPr sz="1600"/>
            </a:pPr>
            <a:r>
              <a:rPr lang="ru-RU" sz="1100" dirty="0" smtClean="0"/>
              <a:t>Возврат инвестиционных вложений инвестору и выплата дивидендов с доходностью вложений от 50% годовых.</a:t>
            </a:r>
            <a:endParaRPr lang="ru-RU" sz="1100" dirty="0" smtClean="0"/>
          </a:p>
          <a:p>
            <a:pPr marL="285718" indent="-285718">
              <a:buSzPct val="100000"/>
              <a:buFont typeface="+mj-lt"/>
              <a:buAutoNum type="arabicPeriod"/>
              <a:defRPr sz="1600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618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4" y="220406"/>
            <a:ext cx="5406017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КАКИЕ КАНАЛЫ ПРОДАЖ и ЮНИТ-ЭКОНОМИКА В НИХ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3" y="1114324"/>
            <a:ext cx="6423527" cy="22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СКОЛЬКО? </a:t>
            </a:r>
          </a:p>
          <a:p>
            <a:pPr>
              <a:buSzPct val="100000"/>
              <a:buFont typeface="Lora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Будущие денежные потоки проекта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0326" y="270157"/>
            <a:ext cx="2968063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Предложение инвестору: 7 000 000 рублей за 30% от прибыли на 2 года с доходностью инвестиций от 50% годовых.</a:t>
            </a:r>
            <a:endParaRPr lang="ru-RU" sz="8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" y="1091532"/>
            <a:ext cx="6650155" cy="30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iol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iol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4757</TotalTime>
  <Words>784</Words>
  <Application>Microsoft Office PowerPoint</Application>
  <PresentationFormat>Произвольный</PresentationFormat>
  <Paragraphs>112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 Light</vt:lpstr>
      <vt:lpstr>Lora</vt:lpstr>
      <vt:lpstr>VA template</vt:lpstr>
      <vt:lpstr>2_Viola template</vt:lpstr>
      <vt:lpstr>1_Viola template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Slidesign.ru</dc:creator>
  <cp:lastModifiedBy>Виталий</cp:lastModifiedBy>
  <cp:revision>177</cp:revision>
  <dcterms:modified xsi:type="dcterms:W3CDTF">2019-03-01T11:46:07Z</dcterms:modified>
</cp:coreProperties>
</file>