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ghgh" initials="h" lastIdx="1" clrIdx="0">
    <p:extLst>
      <p:ext uri="{19B8F6BF-5375-455C-9EA6-DF929625EA0E}">
        <p15:presenceInfo xmlns:p15="http://schemas.microsoft.com/office/powerpoint/2012/main" xmlns="" userId="hgh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41" autoAdjust="0"/>
  </p:normalViewPr>
  <p:slideViewPr>
    <p:cSldViewPr>
      <p:cViewPr varScale="1">
        <p:scale>
          <a:sx n="54" d="100"/>
          <a:sy n="54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17T11:59:36.224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A2C5-384F-4FC3-9903-B2F13872570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B641-33C3-426D-990C-E0974E2DA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1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55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</a:t>
            </a:r>
            <a:r>
              <a:rPr lang="ru-RU" baseline="0" dirty="0" smtClean="0"/>
              <a:t> восьмигранного зеркала Леонардо да Винчи  (примерно 1500й год)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60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«Зеркальное</a:t>
            </a:r>
            <a:r>
              <a:rPr lang="ru-RU" baseline="0" dirty="0" smtClean="0"/>
              <a:t> яйцо» Нострадамуса сделано им примерно в 1530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36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Зеркало Головина можно ставить на один торец – или на другой, соответственно будет левосторонняя ориентация меняться на правостороннюю. Они работают по-разному.	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90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46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84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641-33C3-426D-990C-E0974E2DA1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3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482528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550397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45986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688142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651860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213011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603003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326565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36813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497144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107215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260D-4E37-4B33-9BA5-6FD1E4591C38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9991-CCF8-47CD-8D6C-699C267B91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u.g@list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Зеркальный кабинет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3500438"/>
            <a:ext cx="6624736" cy="10080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i="1" dirty="0" smtClean="0">
                <a:solidFill>
                  <a:schemeClr val="accent5"/>
                </a:solidFill>
              </a:rPr>
              <a:t>   «Свидание с будущим»</a:t>
            </a:r>
            <a:endParaRPr lang="ru-RU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8363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ЗЕРКАЛО  ЛЕОНАРДО – И ПРАВДИВЦЕВА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3275"/>
            <a:ext cx="3225728" cy="388596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3274"/>
            <a:ext cx="2450976" cy="4173997"/>
          </a:xfrm>
        </p:spPr>
      </p:pic>
    </p:spTree>
    <p:extLst>
      <p:ext uri="{BB962C8B-B14F-4D97-AF65-F5344CB8AC3E}">
        <p14:creationId xmlns:p14="http://schemas.microsoft.com/office/powerpoint/2010/main" xmlns="" val="11205560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ЗЕРКАЛО  НОСТРАДАМУСА – И ПРАВДИВЦЕВА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40" y="1484783"/>
            <a:ext cx="3468928" cy="50323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336" y="1556792"/>
            <a:ext cx="4264464" cy="4871133"/>
          </a:xfrm>
        </p:spPr>
      </p:pic>
    </p:spTree>
    <p:extLst>
      <p:ext uri="{BB962C8B-B14F-4D97-AF65-F5344CB8AC3E}">
        <p14:creationId xmlns:p14="http://schemas.microsoft.com/office/powerpoint/2010/main" xmlns="" val="39022814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зеркало Козырева - Казначеева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9" y="1340768"/>
            <a:ext cx="4032448" cy="454964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867095" y="1844824"/>
            <a:ext cx="2225233" cy="28294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22676" y="6236772"/>
            <a:ext cx="348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РАМА – 1,4 х 1,6 м.  ВЫСОТА – 2м.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39" y="274638"/>
            <a:ext cx="37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ЗЕРКАЛО  Ю. ГОЛОВИНА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7" y="522110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«Зеркало Козырева»  (Патент 2122446, </a:t>
            </a:r>
          </a:p>
          <a:p>
            <a:r>
              <a:rPr lang="ru-RU" dirty="0"/>
              <a:t>авторы    Казначеев В.П.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257841849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УПАКОВАННОЕ  ЗЕРКАЛО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46300"/>
            <a:ext cx="7524328" cy="564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926375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РАСХОДЫ  НА  УСТРОЙСТВО  КАБИНЕТА   НА  ТРИ  ЗЕРКАЛА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3629"/>
              </p:ext>
            </p:extLst>
          </p:nvPr>
        </p:nvGraphicFramePr>
        <p:xfrm>
          <a:off x="395535" y="1397000"/>
          <a:ext cx="8291265" cy="570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1"/>
                <a:gridCol w="3024336"/>
                <a:gridCol w="1666528"/>
              </a:tblGrid>
              <a:tr h="695049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dirty="0" smtClean="0"/>
                        <a:t>ЧТО   ДЕЛАЕМ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СКОЛЬКО  ТРАТИМ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СРОК </a:t>
                      </a:r>
                      <a:br>
                        <a:rPr lang="ru-RU" sz="2400" dirty="0" smtClean="0"/>
                      </a:br>
                      <a:r>
                        <a:rPr lang="ru-RU" sz="2400" dirty="0" smtClean="0"/>
                        <a:t>     (дни)</a:t>
                      </a:r>
                      <a:endParaRPr lang="ru-RU" sz="2400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ОФОРМЛЯЕМ</a:t>
                      </a:r>
                      <a:r>
                        <a:rPr lang="ru-RU" baseline="0" dirty="0" smtClean="0"/>
                        <a:t>  АРЕНДУ </a:t>
                      </a:r>
                    </a:p>
                    <a:p>
                      <a:r>
                        <a:rPr lang="ru-RU" baseline="0" dirty="0" smtClean="0"/>
                        <a:t>В ТОРГОВОМ  КОМПЛЕКСЕ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15 </a:t>
                      </a:r>
                      <a:r>
                        <a:rPr lang="ru-RU" dirty="0" err="1" smtClean="0"/>
                        <a:t>дн.х</a:t>
                      </a:r>
                      <a:r>
                        <a:rPr lang="ru-RU" baseline="0" dirty="0" smtClean="0"/>
                        <a:t> 2 </a:t>
                      </a:r>
                      <a:r>
                        <a:rPr lang="ru-RU" baseline="0" dirty="0" err="1" smtClean="0"/>
                        <a:t>т.р</a:t>
                      </a:r>
                      <a:r>
                        <a:rPr lang="ru-RU" baseline="0" dirty="0" smtClean="0"/>
                        <a:t>/д = 30 </a:t>
                      </a:r>
                      <a:r>
                        <a:rPr lang="ru-RU" baseline="0" dirty="0" err="1" smtClean="0"/>
                        <a:t>т.р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15</a:t>
                      </a:r>
                      <a:endParaRPr lang="ru-RU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ПРИОБРЕСТИ   3  ЗЕРКАЛА</a:t>
                      </a:r>
                    </a:p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ДОП.  ОБОРУДОВАНИЕМ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</a:t>
                      </a:r>
                      <a:r>
                        <a:rPr lang="ru-RU" sz="4000" dirty="0" smtClean="0"/>
                        <a:t>300  </a:t>
                      </a:r>
                      <a:r>
                        <a:rPr lang="ru-RU" sz="4000" dirty="0" err="1" smtClean="0"/>
                        <a:t>т.р</a:t>
                      </a:r>
                      <a:r>
                        <a:rPr lang="ru-RU" sz="4000" dirty="0" smtClean="0"/>
                        <a:t>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3</a:t>
                      </a:r>
                      <a:endParaRPr lang="ru-RU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r>
                        <a:rPr lang="ru-RU" dirty="0" smtClean="0"/>
                        <a:t>СДЕЛАТЬ  ЗВУКОИЗОЛЯЦИЮ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90  </a:t>
                      </a:r>
                      <a:r>
                        <a:rPr lang="ru-RU" dirty="0" err="1" smtClean="0"/>
                        <a:t>т.р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10</a:t>
                      </a:r>
                      <a:endParaRPr lang="ru-RU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r>
                        <a:rPr lang="ru-RU" dirty="0" smtClean="0"/>
                        <a:t>НАЙТИ</a:t>
                      </a:r>
                      <a:r>
                        <a:rPr lang="ru-RU" baseline="0" dirty="0" smtClean="0"/>
                        <a:t>  И  ОБУЧИТЬ  2  человек.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2чел.х 30  </a:t>
                      </a:r>
                      <a:r>
                        <a:rPr lang="ru-RU" dirty="0" err="1" smtClean="0"/>
                        <a:t>дн</a:t>
                      </a:r>
                      <a:r>
                        <a:rPr lang="ru-RU" dirty="0" smtClean="0"/>
                        <a:t>. х  3т.р./д = 180 </a:t>
                      </a:r>
                      <a:r>
                        <a:rPr lang="ru-RU" dirty="0" err="1" smtClean="0"/>
                        <a:t>т.р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30</a:t>
                      </a:r>
                      <a:endParaRPr lang="ru-RU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ИЗГОТОВИТЬ  И  РАЗМЕСТИТЬ </a:t>
                      </a:r>
                    </a:p>
                    <a:p>
                      <a:r>
                        <a:rPr lang="ru-RU" baseline="0" dirty="0" smtClean="0"/>
                        <a:t>ПЛАКАТЫ    ДЛЯ     ПОСЕТИТЕЛЕЙ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r>
                        <a:rPr lang="ru-RU" dirty="0" err="1" smtClean="0"/>
                        <a:t>дн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х  2т.р. + 20т.р.  = 30 </a:t>
                      </a:r>
                      <a:r>
                        <a:rPr lang="ru-RU" baseline="0" dirty="0" err="1" smtClean="0"/>
                        <a:t>т.р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r>
                        <a:rPr lang="ru-RU" baseline="0" dirty="0" smtClean="0"/>
                        <a:t>  5</a:t>
                      </a:r>
                      <a:endParaRPr lang="ru-RU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          ИТОГО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</a:t>
                      </a:r>
                      <a:r>
                        <a:rPr lang="ru-RU" sz="4000" dirty="0" smtClean="0"/>
                        <a:t>630 </a:t>
                      </a:r>
                      <a:r>
                        <a:rPr lang="ru-RU" sz="4000" dirty="0" err="1" smtClean="0"/>
                        <a:t>т.р</a:t>
                      </a:r>
                      <a:r>
                        <a:rPr lang="ru-RU" sz="4000" dirty="0" smtClean="0"/>
                        <a:t>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63 </a:t>
                      </a:r>
                      <a:r>
                        <a:rPr lang="ru-RU" sz="3200" baseline="0" dirty="0" smtClean="0"/>
                        <a:t> дня</a:t>
                      </a:r>
                      <a:endParaRPr lang="ru-RU" sz="3200" dirty="0"/>
                    </a:p>
                  </a:txBody>
                  <a:tcPr/>
                </a:tc>
              </a:tr>
              <a:tr h="695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1545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РАСХОДЫ   И   ДОХОДЫ  ( в мес.)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96692073"/>
              </p:ext>
            </p:extLst>
          </p:nvPr>
        </p:nvGraphicFramePr>
        <p:xfrm>
          <a:off x="457200" y="908720"/>
          <a:ext cx="4038600" cy="440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075928"/>
              </a:tblGrid>
              <a:tr h="11444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АРЕНДА</a:t>
                      </a:r>
                      <a:r>
                        <a:rPr lang="ru-RU" sz="2000" baseline="0" dirty="0" smtClean="0"/>
                        <a:t>  ПОМЕЩЕНИЯ</a:t>
                      </a:r>
                      <a:br>
                        <a:rPr lang="ru-RU" sz="2000" baseline="0" dirty="0" smtClean="0"/>
                      </a:br>
                      <a:r>
                        <a:rPr lang="ru-RU" sz="2000" baseline="0" dirty="0" smtClean="0"/>
                        <a:t>100 </a:t>
                      </a:r>
                      <a:r>
                        <a:rPr lang="ru-RU" sz="2000" baseline="0" dirty="0" err="1" smtClean="0"/>
                        <a:t>кв.м</a:t>
                      </a:r>
                      <a:r>
                        <a:rPr lang="ru-RU" sz="2000" baseline="0" dirty="0" smtClean="0"/>
                        <a:t>. х  2т.р./ мес.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 200 </a:t>
                      </a:r>
                      <a:r>
                        <a:rPr lang="ru-RU" dirty="0" err="1" smtClean="0"/>
                        <a:t>т.р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07177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ЗАРПЛАТА  ПЕРСОНАЛА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 С  НАЛОГАМИ 40%</a:t>
                      </a:r>
                    </a:p>
                    <a:p>
                      <a:r>
                        <a:rPr lang="ru-RU" sz="2000" baseline="0" dirty="0" smtClean="0"/>
                        <a:t> 2чел. х 50т.р +1 </a:t>
                      </a:r>
                      <a:r>
                        <a:rPr lang="ru-RU" sz="2000" baseline="0" dirty="0" err="1" smtClean="0"/>
                        <a:t>ч.х</a:t>
                      </a:r>
                      <a:r>
                        <a:rPr lang="ru-RU" sz="2000" baseline="0" dirty="0" smtClean="0"/>
                        <a:t> 20.т.р.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120 </a:t>
                      </a:r>
                      <a:r>
                        <a:rPr lang="ru-RU" dirty="0" err="1" smtClean="0"/>
                        <a:t>т.р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8606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ОПЛАТА  СВЕТА</a:t>
                      </a:r>
                    </a:p>
                    <a:p>
                      <a:r>
                        <a:rPr lang="ru-RU" sz="2000" dirty="0" smtClean="0"/>
                        <a:t>И</a:t>
                      </a:r>
                      <a:r>
                        <a:rPr lang="ru-RU" sz="2000" baseline="0" dirty="0" smtClean="0"/>
                        <a:t>  ВОДЫ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5 </a:t>
                      </a:r>
                      <a:r>
                        <a:rPr lang="ru-RU" sz="2000" dirty="0" err="1" smtClean="0"/>
                        <a:t>т.р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1330056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         ИТОГО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325т.р.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89883945"/>
              </p:ext>
            </p:extLst>
          </p:nvPr>
        </p:nvGraphicFramePr>
        <p:xfrm>
          <a:off x="4648200" y="908721"/>
          <a:ext cx="4038600" cy="4524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168"/>
                <a:gridCol w="802432"/>
              </a:tblGrid>
              <a:tr h="19442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ВЫРУЧКА  ПРИ  80%  ЭФФЕ-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КТЕ  ПОСЕЩЕНИЙ И  ЦИКЛЕ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1 ПОСЕТИТЕЛЬ</a:t>
                      </a:r>
                      <a:r>
                        <a:rPr lang="ru-RU" sz="2000" baseline="0" dirty="0" smtClean="0"/>
                        <a:t>  В  ЧАС.</a:t>
                      </a:r>
                    </a:p>
                    <a:p>
                      <a:r>
                        <a:rPr lang="ru-RU" sz="2000" baseline="0" dirty="0" smtClean="0"/>
                        <a:t>СТОИМОСТЬ 1000 Р/ВИЗИТ</a:t>
                      </a:r>
                    </a:p>
                    <a:p>
                      <a:r>
                        <a:rPr lang="ru-RU" sz="2000" baseline="0" dirty="0" smtClean="0"/>
                        <a:t>ПРИ 100%  ЗАГРУЗКЕ</a:t>
                      </a:r>
                    </a:p>
                    <a:p>
                      <a:r>
                        <a:rPr lang="ru-RU" sz="2000" baseline="0" dirty="0" smtClean="0"/>
                        <a:t>ПРИ 25 РАБ. ДНЯХ / МЕСЯЦ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720</a:t>
                      </a:r>
                    </a:p>
                    <a:p>
                      <a:r>
                        <a:rPr lang="ru-RU" dirty="0" smtClean="0"/>
                        <a:t> Т.Р.</a:t>
                      </a:r>
                      <a:endParaRPr lang="ru-RU" dirty="0"/>
                    </a:p>
                  </a:txBody>
                  <a:tcPr/>
                </a:tc>
              </a:tr>
              <a:tr h="796461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6 % (С ВЫРУЧКИ)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43, 2 </a:t>
                      </a:r>
                    </a:p>
                    <a:p>
                      <a:r>
                        <a:rPr lang="ru-RU" dirty="0" smtClean="0"/>
                        <a:t>Т.Р.</a:t>
                      </a:r>
                      <a:endParaRPr lang="ru-RU" dirty="0"/>
                    </a:p>
                  </a:txBody>
                  <a:tcPr/>
                </a:tc>
              </a:tr>
              <a:tr h="71681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15%  (С ДОХОДА, =</a:t>
                      </a:r>
                    </a:p>
                    <a:p>
                      <a:r>
                        <a:rPr lang="ru-RU" baseline="0" dirty="0" smtClean="0"/>
                        <a:t>720т.р. – 205т.р. = 515 </a:t>
                      </a:r>
                      <a:r>
                        <a:rPr lang="ru-RU" baseline="0" dirty="0" err="1" smtClean="0"/>
                        <a:t>т.р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77,25</a:t>
                      </a:r>
                    </a:p>
                    <a:p>
                      <a:r>
                        <a:rPr lang="ru-RU" dirty="0" smtClean="0"/>
                        <a:t>Т.Р.</a:t>
                      </a:r>
                      <a:endParaRPr lang="ru-RU" dirty="0"/>
                    </a:p>
                  </a:txBody>
                  <a:tcPr/>
                </a:tc>
              </a:tr>
              <a:tr h="854475">
                <a:tc>
                  <a:txBody>
                    <a:bodyPr/>
                    <a:lstStyle/>
                    <a:p>
                      <a:r>
                        <a:rPr lang="ru-RU" sz="3600" smtClean="0"/>
                        <a:t>ИТОГО</a:t>
                      </a:r>
                      <a:r>
                        <a:rPr lang="ru-RU" sz="1600" smtClean="0"/>
                        <a:t>(</a:t>
                      </a:r>
                      <a:r>
                        <a:rPr lang="ru-RU" sz="1600" baseline="0" smtClean="0"/>
                        <a:t> ПРИ 6 % НАЛОГЕ)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677</a:t>
                      </a:r>
                    </a:p>
                    <a:p>
                      <a:r>
                        <a:rPr lang="ru-RU" sz="3200" dirty="0" err="1" smtClean="0"/>
                        <a:t>т.р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6127547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ИТОГО, ПРИБЫЛЬ  С ОДНОЙ ТОЧКИ РАЗМЕЩЕНИЯ  ЗЕРКАЛ = 677 – 325 = 352т.р.</a:t>
            </a:r>
          </a:p>
          <a:p>
            <a:r>
              <a:rPr lang="ru-RU" dirty="0" smtClean="0"/>
              <a:t>                       </a:t>
            </a:r>
            <a:r>
              <a:rPr lang="ru-RU" sz="3200" dirty="0" smtClean="0"/>
              <a:t>СОСТАВИТ</a:t>
            </a:r>
            <a:r>
              <a:rPr lang="ru-RU" dirty="0" smtClean="0"/>
              <a:t>  </a:t>
            </a:r>
            <a:r>
              <a:rPr lang="ru-RU" sz="3200" dirty="0" smtClean="0"/>
              <a:t>352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/мес.!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6015740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3050"/>
            <a:ext cx="4032448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60032" y="273050"/>
            <a:ext cx="4032448" cy="65849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Это автор – Юрий</a:t>
            </a:r>
          </a:p>
          <a:p>
            <a:r>
              <a:rPr lang="ru-RU" sz="3200" dirty="0" smtClean="0"/>
              <a:t>Феликсович  Головин.</a:t>
            </a:r>
          </a:p>
          <a:p>
            <a:r>
              <a:rPr lang="ru-RU" sz="2800" dirty="0" smtClean="0"/>
              <a:t>(в прототипе Зеркала ).</a:t>
            </a:r>
          </a:p>
          <a:p>
            <a:r>
              <a:rPr lang="ru-RU" sz="2800" dirty="0" smtClean="0"/>
              <a:t>Моя почта </a:t>
            </a:r>
            <a:r>
              <a:rPr lang="en-US" sz="2800" dirty="0" smtClean="0">
                <a:hlinkClick r:id="rId4"/>
              </a:rPr>
              <a:t>u.g@list.ru</a:t>
            </a:r>
            <a:endParaRPr lang="en-US" sz="2800" dirty="0" smtClean="0"/>
          </a:p>
          <a:p>
            <a:r>
              <a:rPr lang="ru-RU" sz="2800" dirty="0" smtClean="0"/>
              <a:t>Тел. +7- 953-346-54-71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ГЛАВНАЯ ПРОБЛЕМА – 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У МЕНЯ НЕТ СРЕДСТВ НА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РАЗРАБОТКУ И ИЗГОТОВ--ЛЕНИЕ СЛЕДУЮЩИХ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ЗЕРКАЛ И ДОПОЛНИТ.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ОБОРУДОВАНИЯ! 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smtClean="0">
                <a:solidFill>
                  <a:schemeClr val="accent5"/>
                </a:solidFill>
              </a:rPr>
              <a:t>ИЩУ КОМПАНЬОНА</a:t>
            </a:r>
            <a:r>
              <a:rPr lang="ru-RU" sz="2800" dirty="0" smtClean="0">
                <a:solidFill>
                  <a:schemeClr val="accent5"/>
                </a:solidFill>
              </a:rPr>
              <a:t>!</a:t>
            </a:r>
            <a:endParaRPr lang="ru-RU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14227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352</Words>
  <Application>Microsoft Office PowerPoint</Application>
  <PresentationFormat>Экран (4:3)</PresentationFormat>
  <Paragraphs>86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Зеркальный кабинет</vt:lpstr>
      <vt:lpstr>ЗЕРКАЛО  ЛЕОНАРДО – И ПРАВДИВЦЕВА</vt:lpstr>
      <vt:lpstr>ЗЕРКАЛО  НОСТРАДАМУСА – И ПРАВДИВЦЕВА</vt:lpstr>
      <vt:lpstr>зеркало Козырева - Казначеева</vt:lpstr>
      <vt:lpstr>УПАКОВАННОЕ  ЗЕРКАЛО</vt:lpstr>
      <vt:lpstr>РАСХОДЫ  НА  УСТРОЙСТВО  КАБИНЕТА   НА  ТРИ  ЗЕРКАЛА</vt:lpstr>
      <vt:lpstr>РАСХОДЫ   И   ДОХОДЫ  ( в мес.)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Зеркальный кабинет</dc:title>
  <dc:creator>hghgh</dc:creator>
  <cp:lastModifiedBy>Главный</cp:lastModifiedBy>
  <cp:revision>39</cp:revision>
  <dcterms:created xsi:type="dcterms:W3CDTF">2017-11-16T06:38:12Z</dcterms:created>
  <dcterms:modified xsi:type="dcterms:W3CDTF">2019-03-25T16:30:02Z</dcterms:modified>
</cp:coreProperties>
</file>