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97EE3-D201-4274-ACBA-A24BF04DA5B6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F82DA7-01AC-4E3B-AF28-4EF66E92FDD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Среднее время мойки 5 минут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 средний чек 200 руб. -  20% издержки = 160 руб</a:t>
          </a:r>
          <a:r>
            <a:rPr lang="ru-RU" sz="1600" dirty="0" smtClean="0"/>
            <a:t>.</a:t>
          </a:r>
          <a:endParaRPr lang="ru-RU" sz="1050" dirty="0"/>
        </a:p>
      </dgm:t>
    </dgm:pt>
    <dgm:pt modelId="{FFD80861-DC5F-4E98-8894-C5630C295E33}" type="parTrans" cxnId="{83941C95-7763-47AB-9BBE-BBFBC6A3CBA7}">
      <dgm:prSet/>
      <dgm:spPr/>
      <dgm:t>
        <a:bodyPr/>
        <a:lstStyle/>
        <a:p>
          <a:endParaRPr lang="ru-RU"/>
        </a:p>
      </dgm:t>
    </dgm:pt>
    <dgm:pt modelId="{2E1B3652-7ECC-4257-B7E6-6E7F1B7F854A}" type="sibTrans" cxnId="{83941C95-7763-47AB-9BBE-BBFBC6A3CBA7}">
      <dgm:prSet/>
      <dgm:spPr/>
      <dgm:t>
        <a:bodyPr/>
        <a:lstStyle/>
        <a:p>
          <a:endParaRPr lang="ru-RU"/>
        </a:p>
      </dgm:t>
    </dgm:pt>
    <dgm:pt modelId="{756DF6B1-C965-4652-AA82-A72AC7CA38EA}">
      <dgm:prSet phldrT="[Текст]" custT="1"/>
      <dgm:spPr/>
      <dgm:t>
        <a:bodyPr/>
        <a:lstStyle/>
        <a:p>
          <a:r>
            <a:rPr lang="ru-RU" sz="500" dirty="0" smtClean="0"/>
            <a:t> </a:t>
          </a:r>
          <a:r>
            <a:rPr lang="ru-RU" sz="1400" dirty="0" smtClean="0"/>
            <a:t>1920 руб. *24 часа (режим работы) = 46 080 руб. </a:t>
          </a:r>
        </a:p>
        <a:p>
          <a:r>
            <a:rPr lang="ru-RU" sz="1400" dirty="0" smtClean="0"/>
            <a:t>46 080 руб. / 2 (убираем 50%) = 23 040 руб. </a:t>
          </a:r>
        </a:p>
        <a:p>
          <a:r>
            <a:rPr lang="ru-RU" sz="1400" dirty="0" smtClean="0"/>
            <a:t>За работу 1 поста </a:t>
          </a:r>
          <a:endParaRPr lang="ru-RU" sz="1400" dirty="0"/>
        </a:p>
      </dgm:t>
    </dgm:pt>
    <dgm:pt modelId="{4396C3F0-4591-449F-9BAC-4D6D15C36073}" type="sibTrans" cxnId="{5DDA1546-A671-4EEE-83C1-D0EB348DA4F7}">
      <dgm:prSet/>
      <dgm:spPr/>
      <dgm:t>
        <a:bodyPr/>
        <a:lstStyle/>
        <a:p>
          <a:endParaRPr lang="ru-RU"/>
        </a:p>
      </dgm:t>
    </dgm:pt>
    <dgm:pt modelId="{3817E4FC-AB05-4ED7-8794-12AA8A8B5959}" type="parTrans" cxnId="{5DDA1546-A671-4EEE-83C1-D0EB348DA4F7}">
      <dgm:prSet/>
      <dgm:spPr/>
      <dgm:t>
        <a:bodyPr/>
        <a:lstStyle/>
        <a:p>
          <a:endParaRPr lang="ru-RU"/>
        </a:p>
      </dgm:t>
    </dgm:pt>
    <dgm:pt modelId="{137F4350-B5E3-4C97-B6E6-631C4805F703}">
      <dgm:prSet custT="1"/>
      <dgm:spPr/>
      <dgm:t>
        <a:bodyPr/>
        <a:lstStyle/>
        <a:p>
          <a:r>
            <a:rPr lang="ru-RU" sz="1400" dirty="0" smtClean="0"/>
            <a:t>160 руб. * 12 моек в час = 1 920 руб. </a:t>
          </a:r>
        </a:p>
        <a:p>
          <a:r>
            <a:rPr lang="ru-RU" sz="1400" dirty="0" smtClean="0"/>
            <a:t>За 1 час работы 1 поста</a:t>
          </a:r>
          <a:endParaRPr lang="ru-RU" sz="1400" dirty="0"/>
        </a:p>
      </dgm:t>
    </dgm:pt>
    <dgm:pt modelId="{A9D1A2FE-B224-4440-BBEC-56C5E1B07F44}" type="parTrans" cxnId="{25216B9A-6D7E-4724-A240-C32873391F74}">
      <dgm:prSet/>
      <dgm:spPr/>
      <dgm:t>
        <a:bodyPr/>
        <a:lstStyle/>
        <a:p>
          <a:endParaRPr lang="ru-RU"/>
        </a:p>
      </dgm:t>
    </dgm:pt>
    <dgm:pt modelId="{8CE2C034-91A5-4B76-88BE-E15702BF7684}" type="sibTrans" cxnId="{25216B9A-6D7E-4724-A240-C32873391F74}">
      <dgm:prSet/>
      <dgm:spPr/>
      <dgm:t>
        <a:bodyPr/>
        <a:lstStyle/>
        <a:p>
          <a:endParaRPr lang="ru-RU"/>
        </a:p>
      </dgm:t>
    </dgm:pt>
    <dgm:pt modelId="{71E171C3-599B-453B-BDEB-950CA7FEA3CE}">
      <dgm:prSet phldrT="[Текст]" custT="1"/>
      <dgm:spPr/>
      <dgm:t>
        <a:bodyPr/>
        <a:lstStyle/>
        <a:p>
          <a:r>
            <a:rPr lang="ru-RU" sz="1400" dirty="0" smtClean="0"/>
            <a:t>23 040</a:t>
          </a:r>
          <a:r>
            <a:rPr lang="ru-RU" sz="1400" baseline="0" dirty="0" smtClean="0"/>
            <a:t>руб. * 6 постов (хотя возможно размещение 8 постов) = 138 240 руб</a:t>
          </a:r>
          <a:r>
            <a:rPr lang="ru-RU" sz="1100" baseline="0" dirty="0" smtClean="0"/>
            <a:t>.</a:t>
          </a:r>
          <a:endParaRPr lang="ru-RU" sz="1100" dirty="0"/>
        </a:p>
      </dgm:t>
    </dgm:pt>
    <dgm:pt modelId="{D551F0E0-2A8A-4F20-8573-5A3106D314DD}" type="parTrans" cxnId="{4BCE1D10-3E9B-4A35-A4AA-B37EF4ADAC21}">
      <dgm:prSet/>
      <dgm:spPr/>
      <dgm:t>
        <a:bodyPr/>
        <a:lstStyle/>
        <a:p>
          <a:endParaRPr lang="ru-RU"/>
        </a:p>
      </dgm:t>
    </dgm:pt>
    <dgm:pt modelId="{72610639-F75A-42BC-8683-0242A5253FB7}" type="sibTrans" cxnId="{4BCE1D10-3E9B-4A35-A4AA-B37EF4ADAC21}">
      <dgm:prSet/>
      <dgm:spPr/>
      <dgm:t>
        <a:bodyPr/>
        <a:lstStyle/>
        <a:p>
          <a:endParaRPr lang="ru-RU"/>
        </a:p>
      </dgm:t>
    </dgm:pt>
    <dgm:pt modelId="{5BD1FF20-1C6E-49DC-91E2-E921E920ED4E}">
      <dgm:prSet phldrT="[Текст]" custT="1"/>
      <dgm:spPr/>
      <dgm:t>
        <a:bodyPr/>
        <a:lstStyle/>
        <a:p>
          <a:r>
            <a:rPr lang="ru-RU" sz="1400" dirty="0" smtClean="0"/>
            <a:t>23 040руб. * 6 постов = 138 240 руб.</a:t>
          </a:r>
        </a:p>
        <a:p>
          <a:r>
            <a:rPr lang="ru-RU" sz="1400" dirty="0" smtClean="0"/>
            <a:t>И это только 50%  от  возможного заработка  за 1 день работы автомойки</a:t>
          </a:r>
        </a:p>
      </dgm:t>
    </dgm:pt>
    <dgm:pt modelId="{57D2AA50-69E8-4B7C-A38D-E2261C2E38D6}" type="parTrans" cxnId="{AF42AF33-559A-4436-A77C-F252EA8F6CE6}">
      <dgm:prSet/>
      <dgm:spPr/>
      <dgm:t>
        <a:bodyPr/>
        <a:lstStyle/>
        <a:p>
          <a:endParaRPr lang="ru-RU"/>
        </a:p>
      </dgm:t>
    </dgm:pt>
    <dgm:pt modelId="{1E220938-B13A-4FB6-A5A7-7A3E62C8D3E1}" type="sibTrans" cxnId="{AF42AF33-559A-4436-A77C-F252EA8F6CE6}">
      <dgm:prSet/>
      <dgm:spPr/>
      <dgm:t>
        <a:bodyPr/>
        <a:lstStyle/>
        <a:p>
          <a:endParaRPr lang="ru-RU"/>
        </a:p>
      </dgm:t>
    </dgm:pt>
    <dgm:pt modelId="{B46BB7B7-969A-461A-AD08-C5409BEFB816}">
      <dgm:prSet phldrT="[Текст]" custT="1"/>
      <dgm:spPr/>
      <dgm:t>
        <a:bodyPr/>
        <a:lstStyle/>
        <a:p>
          <a:r>
            <a:rPr lang="ru-RU" sz="1600" dirty="0" smtClean="0"/>
            <a:t>138 240 руб. * 30 </a:t>
          </a:r>
          <a:r>
            <a:rPr lang="ru-RU" sz="1600" dirty="0" err="1" smtClean="0"/>
            <a:t>дн</a:t>
          </a:r>
          <a:r>
            <a:rPr lang="ru-RU" sz="1600" dirty="0" smtClean="0"/>
            <a:t>. – 30% (простои и прочие издержки) = </a:t>
          </a:r>
        </a:p>
        <a:p>
          <a:r>
            <a:rPr lang="ru-RU" sz="1600" dirty="0" smtClean="0"/>
            <a:t>= </a:t>
          </a:r>
          <a:r>
            <a:rPr lang="ru-RU" sz="1600" b="1" i="1" u="sng" dirty="0" smtClean="0"/>
            <a:t>2 903 040  руб</a:t>
          </a:r>
          <a:r>
            <a:rPr lang="ru-RU" sz="1600" u="sng" dirty="0" smtClean="0"/>
            <a:t>. – месячная прибыль ПРИ МИНИМАЛЬНОМ ЧЕКЕ</a:t>
          </a:r>
          <a:endParaRPr lang="ru-RU" sz="1600" u="sng" dirty="0"/>
        </a:p>
      </dgm:t>
    </dgm:pt>
    <dgm:pt modelId="{7EA6D071-5223-4837-B319-E3A5AD9828D5}" type="parTrans" cxnId="{4A46164C-0A52-4979-AAE9-F220ACDC6B98}">
      <dgm:prSet/>
      <dgm:spPr/>
      <dgm:t>
        <a:bodyPr/>
        <a:lstStyle/>
        <a:p>
          <a:endParaRPr lang="ru-RU"/>
        </a:p>
      </dgm:t>
    </dgm:pt>
    <dgm:pt modelId="{28A20768-F253-4341-97F6-76B195ED8C32}" type="sibTrans" cxnId="{4A46164C-0A52-4979-AAE9-F220ACDC6B98}">
      <dgm:prSet/>
      <dgm:spPr/>
      <dgm:t>
        <a:bodyPr/>
        <a:lstStyle/>
        <a:p>
          <a:endParaRPr lang="ru-RU"/>
        </a:p>
      </dgm:t>
    </dgm:pt>
    <dgm:pt modelId="{5E048B13-5779-4027-A399-DFDFF3104239}">
      <dgm:prSet phldrT="[Текст]" custT="1"/>
      <dgm:spPr/>
      <dgm:t>
        <a:bodyPr/>
        <a:lstStyle/>
        <a:p>
          <a:r>
            <a:rPr lang="ru-RU" sz="1600" u="sng" dirty="0" smtClean="0"/>
            <a:t>Стоимость проекта 37 млн руб. / 2,9 / 2 = 25 мес. </a:t>
          </a:r>
        </a:p>
        <a:p>
          <a:r>
            <a:rPr lang="ru-RU" sz="1600" dirty="0" smtClean="0"/>
            <a:t>полная окупаемость инвестиций и остаток чистого дохода в 1,5 млн в месяц от полностью автономного прозрачного бизнеса</a:t>
          </a:r>
          <a:endParaRPr lang="ru-RU" sz="1600" u="sng" dirty="0"/>
        </a:p>
      </dgm:t>
    </dgm:pt>
    <dgm:pt modelId="{A26EA352-FE7A-43A6-A11A-487AB0DFB994}" type="parTrans" cxnId="{5D3EDAFA-9F5C-43CF-AB42-3AF5141D2030}">
      <dgm:prSet/>
      <dgm:spPr/>
      <dgm:t>
        <a:bodyPr/>
        <a:lstStyle/>
        <a:p>
          <a:endParaRPr lang="ru-RU"/>
        </a:p>
      </dgm:t>
    </dgm:pt>
    <dgm:pt modelId="{57E359F5-14F8-41A3-8946-F0AB3E8B5F8A}" type="sibTrans" cxnId="{5D3EDAFA-9F5C-43CF-AB42-3AF5141D2030}">
      <dgm:prSet/>
      <dgm:spPr/>
      <dgm:t>
        <a:bodyPr/>
        <a:lstStyle/>
        <a:p>
          <a:endParaRPr lang="ru-RU"/>
        </a:p>
      </dgm:t>
    </dgm:pt>
    <dgm:pt modelId="{E3ED3A2E-5986-4753-A393-9BAA0696BCA9}">
      <dgm:prSet phldrT="[Текст]" custT="1"/>
      <dgm:spPr/>
      <dgm:t>
        <a:bodyPr/>
        <a:lstStyle/>
        <a:p>
          <a:r>
            <a:rPr lang="ru-RU" sz="1700" b="1" i="0" u="none" dirty="0" smtClean="0"/>
            <a:t>При размещении 8 постов мойки сумма месячной прибыли составит </a:t>
          </a:r>
        </a:p>
        <a:p>
          <a:r>
            <a:rPr lang="ru-RU" sz="1700" b="1" i="0" u="none" dirty="0" smtClean="0"/>
            <a:t>от 3 870 720 рублей при мин. чеке!</a:t>
          </a:r>
          <a:endParaRPr lang="ru-RU" sz="1700" b="1" i="0" u="none" dirty="0"/>
        </a:p>
      </dgm:t>
    </dgm:pt>
    <dgm:pt modelId="{B4915D1E-BD1A-461B-A471-3DDC5BB61D81}" type="parTrans" cxnId="{1DE74E81-5271-4865-99C1-0B200F894578}">
      <dgm:prSet/>
      <dgm:spPr/>
      <dgm:t>
        <a:bodyPr/>
        <a:lstStyle/>
        <a:p>
          <a:endParaRPr lang="ru-RU"/>
        </a:p>
      </dgm:t>
    </dgm:pt>
    <dgm:pt modelId="{6A16EADE-6CA4-481B-AEAF-A7EE9FCE951D}" type="sibTrans" cxnId="{1DE74E81-5271-4865-99C1-0B200F894578}">
      <dgm:prSet/>
      <dgm:spPr/>
      <dgm:t>
        <a:bodyPr/>
        <a:lstStyle/>
        <a:p>
          <a:endParaRPr lang="ru-RU"/>
        </a:p>
      </dgm:t>
    </dgm:pt>
    <dgm:pt modelId="{AF0658F8-08FB-47F8-9A83-7F7DEFD9D3F8}" type="pres">
      <dgm:prSet presAssocID="{B7697EE3-D201-4274-ACBA-A24BF04DA5B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13156-8E7F-4E62-AC8C-D11DA21FCD95}" type="pres">
      <dgm:prSet presAssocID="{11F82DA7-01AC-4E3B-AF28-4EF66E92FDD0}" presName="node" presStyleLbl="node1" presStyleIdx="0" presStyleCnt="8" custScaleX="363169" custScaleY="148847" custLinFactNeighborX="303" custLinFactNeighborY="21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611D6-5AF9-4927-90D7-29107A4A1FCD}" type="pres">
      <dgm:prSet presAssocID="{2E1B3652-7ECC-4257-B7E6-6E7F1B7F854A}" presName="sibTrans" presStyleLbl="sibTrans2D1" presStyleIdx="0" presStyleCnt="7"/>
      <dgm:spPr/>
      <dgm:t>
        <a:bodyPr/>
        <a:lstStyle/>
        <a:p>
          <a:endParaRPr lang="ru-RU"/>
        </a:p>
      </dgm:t>
    </dgm:pt>
    <dgm:pt modelId="{C0F1DAFA-36A8-446F-9E16-014CF30EB6DE}" type="pres">
      <dgm:prSet presAssocID="{2E1B3652-7ECC-4257-B7E6-6E7F1B7F854A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D784D13-2A71-4ED3-9F1A-755EB853D74B}" type="pres">
      <dgm:prSet presAssocID="{137F4350-B5E3-4C97-B6E6-631C4805F703}" presName="node" presStyleLbl="node1" presStyleIdx="1" presStyleCnt="8" custScaleX="450189" custScaleY="178388" custLinFactNeighborX="1624" custLinFactNeighborY="-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92C79-D841-464C-93A0-C990C6B5FE4D}" type="pres">
      <dgm:prSet presAssocID="{8CE2C034-91A5-4B76-88BE-E15702BF768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27B41FA-7DD2-4DCD-AD70-9BF47D6649D7}" type="pres">
      <dgm:prSet presAssocID="{8CE2C034-91A5-4B76-88BE-E15702BF768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A670720-DE23-4C2D-BDC0-8DE2B0F0807F}" type="pres">
      <dgm:prSet presAssocID="{756DF6B1-C965-4652-AA82-A72AC7CA38EA}" presName="node" presStyleLbl="node1" presStyleIdx="2" presStyleCnt="8" custScaleX="501967" custScaleY="280143" custLinFactNeighborX="1353" custLinFactNeighborY="-14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E1E8-8115-4A64-A28F-5AA10921A07D}" type="pres">
      <dgm:prSet presAssocID="{4396C3F0-4591-449F-9BAC-4D6D15C36073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BBBE0A2-EC3B-429C-AC44-EB520DC7EF8F}" type="pres">
      <dgm:prSet presAssocID="{4396C3F0-4591-449F-9BAC-4D6D15C3607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6190E66-B8AD-41B8-8ED7-0EAF3EBAB5F1}" type="pres">
      <dgm:prSet presAssocID="{71E171C3-599B-453B-BDEB-950CA7FEA3CE}" presName="node" presStyleLbl="node1" presStyleIdx="3" presStyleCnt="8" custScaleX="543973" custScaleY="122623" custLinFactNeighborX="-437" custLinFactNeighborY="-46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7D5E4-2FFE-4A50-94BA-B807A911BC8D}" type="pres">
      <dgm:prSet presAssocID="{72610639-F75A-42BC-8683-0242A5253FB7}" presName="sibTrans" presStyleLbl="sibTrans2D1" presStyleIdx="3" presStyleCnt="7"/>
      <dgm:spPr/>
      <dgm:t>
        <a:bodyPr/>
        <a:lstStyle/>
        <a:p>
          <a:endParaRPr lang="ru-RU"/>
        </a:p>
      </dgm:t>
    </dgm:pt>
    <dgm:pt modelId="{1CFE23B5-B6AC-4A3F-850F-B4E8674B852C}" type="pres">
      <dgm:prSet presAssocID="{72610639-F75A-42BC-8683-0242A5253FB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57E8BB0-4D80-45C3-9EED-E0F0E1A60C89}" type="pres">
      <dgm:prSet presAssocID="{5BD1FF20-1C6E-49DC-91E2-E921E920ED4E}" presName="node" presStyleLbl="node1" presStyleIdx="4" presStyleCnt="8" custScaleX="603072" custScaleY="164396" custLinFactNeighborX="2036" custLinFactNeighborY="-7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7A7B1-2ED3-4944-9FB0-1B73DBEF744B}" type="pres">
      <dgm:prSet presAssocID="{1E220938-B13A-4FB6-A5A7-7A3E62C8D3E1}" presName="sibTrans" presStyleLbl="sibTrans2D1" presStyleIdx="4" presStyleCnt="7"/>
      <dgm:spPr/>
      <dgm:t>
        <a:bodyPr/>
        <a:lstStyle/>
        <a:p>
          <a:endParaRPr lang="ru-RU"/>
        </a:p>
      </dgm:t>
    </dgm:pt>
    <dgm:pt modelId="{DC1203AA-875C-405B-9118-A52D3AE3B39E}" type="pres">
      <dgm:prSet presAssocID="{1E220938-B13A-4FB6-A5A7-7A3E62C8D3E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A75F05D-47E7-44F1-878C-3C61BBE36CCC}" type="pres">
      <dgm:prSet presAssocID="{B46BB7B7-969A-461A-AD08-C5409BEFB816}" presName="node" presStyleLbl="node1" presStyleIdx="5" presStyleCnt="8" custScaleX="655899" custScaleY="242026" custLinFactNeighborX="2557" custLinFactNeighborY="-8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EF4A3-AF19-4929-89FE-150364D37DDE}" type="pres">
      <dgm:prSet presAssocID="{28A20768-F253-4341-97F6-76B195ED8C32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B4BAB8D-1633-41C4-BD82-A6AD262C2720}" type="pres">
      <dgm:prSet presAssocID="{28A20768-F253-4341-97F6-76B195ED8C32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92784C13-E302-4882-BC58-399A6BD756AD}" type="pres">
      <dgm:prSet presAssocID="{5E048B13-5779-4027-A399-DFDFF3104239}" presName="node" presStyleLbl="node1" presStyleIdx="6" presStyleCnt="8" custScaleX="735232" custScaleY="261111" custLinFactY="-243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80799-5130-4D55-B4FD-A00A71AF2812}" type="pres">
      <dgm:prSet presAssocID="{57E359F5-14F8-41A3-8946-F0AB3E8B5F8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6BCF7CBA-DB60-4578-91EB-060BB3EC462A}" type="pres">
      <dgm:prSet presAssocID="{57E359F5-14F8-41A3-8946-F0AB3E8B5F8A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52163987-4EDC-462F-8BFC-9FEBB4EFE4E8}" type="pres">
      <dgm:prSet presAssocID="{E3ED3A2E-5986-4753-A393-9BAA0696BCA9}" presName="node" presStyleLbl="node1" presStyleIdx="7" presStyleCnt="8" custScaleX="769860" custScaleY="267378" custLinFactY="-243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DB050-3BA6-4495-85BE-53CBC03F0329}" type="presOf" srcId="{137F4350-B5E3-4C97-B6E6-631C4805F703}" destId="{1D784D13-2A71-4ED3-9F1A-755EB853D74B}" srcOrd="0" destOrd="0" presId="urn:microsoft.com/office/officeart/2005/8/layout/process2"/>
    <dgm:cxn modelId="{E49D8C1D-C2DF-4D3F-ABC2-2997D3923AFA}" type="presOf" srcId="{B46BB7B7-969A-461A-AD08-C5409BEFB816}" destId="{CA75F05D-47E7-44F1-878C-3C61BBE36CCC}" srcOrd="0" destOrd="0" presId="urn:microsoft.com/office/officeart/2005/8/layout/process2"/>
    <dgm:cxn modelId="{D40F4F20-21CB-4EA1-A987-A0063A69AEC1}" type="presOf" srcId="{2E1B3652-7ECC-4257-B7E6-6E7F1B7F854A}" destId="{C0F1DAFA-36A8-446F-9E16-014CF30EB6DE}" srcOrd="1" destOrd="0" presId="urn:microsoft.com/office/officeart/2005/8/layout/process2"/>
    <dgm:cxn modelId="{BE6168C8-E379-4935-B8B2-0F888CDA1F7F}" type="presOf" srcId="{5E048B13-5779-4027-A399-DFDFF3104239}" destId="{92784C13-E302-4882-BC58-399A6BD756AD}" srcOrd="0" destOrd="0" presId="urn:microsoft.com/office/officeart/2005/8/layout/process2"/>
    <dgm:cxn modelId="{057F5671-18DF-4AC1-BF6C-FC7EDE5426D2}" type="presOf" srcId="{4396C3F0-4591-449F-9BAC-4D6D15C36073}" destId="{6B63E1E8-8115-4A64-A28F-5AA10921A07D}" srcOrd="0" destOrd="0" presId="urn:microsoft.com/office/officeart/2005/8/layout/process2"/>
    <dgm:cxn modelId="{5D3EDAFA-9F5C-43CF-AB42-3AF5141D2030}" srcId="{B7697EE3-D201-4274-ACBA-A24BF04DA5B6}" destId="{5E048B13-5779-4027-A399-DFDFF3104239}" srcOrd="6" destOrd="0" parTransId="{A26EA352-FE7A-43A6-A11A-487AB0DFB994}" sibTransId="{57E359F5-14F8-41A3-8946-F0AB3E8B5F8A}"/>
    <dgm:cxn modelId="{9B386AD3-9EBF-4109-9DCA-4AC789455A02}" type="presOf" srcId="{8CE2C034-91A5-4B76-88BE-E15702BF7684}" destId="{7D592C79-D841-464C-93A0-C990C6B5FE4D}" srcOrd="0" destOrd="0" presId="urn:microsoft.com/office/officeart/2005/8/layout/process2"/>
    <dgm:cxn modelId="{F4E4BC1A-97E8-4AD6-AA9D-1CCFD7B4B75C}" type="presOf" srcId="{2E1B3652-7ECC-4257-B7E6-6E7F1B7F854A}" destId="{D4C611D6-5AF9-4927-90D7-29107A4A1FCD}" srcOrd="0" destOrd="0" presId="urn:microsoft.com/office/officeart/2005/8/layout/process2"/>
    <dgm:cxn modelId="{AB64C429-268B-4FBC-9AF0-E965CFF40403}" type="presOf" srcId="{72610639-F75A-42BC-8683-0242A5253FB7}" destId="{FC77D5E4-2FFE-4A50-94BA-B807A911BC8D}" srcOrd="0" destOrd="0" presId="urn:microsoft.com/office/officeart/2005/8/layout/process2"/>
    <dgm:cxn modelId="{44DFE689-6D73-445B-93A4-B41A1B344FA2}" type="presOf" srcId="{72610639-F75A-42BC-8683-0242A5253FB7}" destId="{1CFE23B5-B6AC-4A3F-850F-B4E8674B852C}" srcOrd="1" destOrd="0" presId="urn:microsoft.com/office/officeart/2005/8/layout/process2"/>
    <dgm:cxn modelId="{0A5DDD1A-6902-4D36-A4A4-CE783F4EBFB9}" type="presOf" srcId="{E3ED3A2E-5986-4753-A393-9BAA0696BCA9}" destId="{52163987-4EDC-462F-8BFC-9FEBB4EFE4E8}" srcOrd="0" destOrd="0" presId="urn:microsoft.com/office/officeart/2005/8/layout/process2"/>
    <dgm:cxn modelId="{ABA39B3D-AB4F-485D-A0B2-DF905BAF4E4F}" type="presOf" srcId="{28A20768-F253-4341-97F6-76B195ED8C32}" destId="{2B4BAB8D-1633-41C4-BD82-A6AD262C2720}" srcOrd="1" destOrd="0" presId="urn:microsoft.com/office/officeart/2005/8/layout/process2"/>
    <dgm:cxn modelId="{83941C95-7763-47AB-9BBE-BBFBC6A3CBA7}" srcId="{B7697EE3-D201-4274-ACBA-A24BF04DA5B6}" destId="{11F82DA7-01AC-4E3B-AF28-4EF66E92FDD0}" srcOrd="0" destOrd="0" parTransId="{FFD80861-DC5F-4E98-8894-C5630C295E33}" sibTransId="{2E1B3652-7ECC-4257-B7E6-6E7F1B7F854A}"/>
    <dgm:cxn modelId="{36670D8E-2BBB-4C38-83AB-AD9664465105}" type="presOf" srcId="{1E220938-B13A-4FB6-A5A7-7A3E62C8D3E1}" destId="{8DA7A7B1-2ED3-4944-9FB0-1B73DBEF744B}" srcOrd="0" destOrd="0" presId="urn:microsoft.com/office/officeart/2005/8/layout/process2"/>
    <dgm:cxn modelId="{EAB16FB3-4FBD-4F2E-8D48-3E6BE246ECD6}" type="presOf" srcId="{1E220938-B13A-4FB6-A5A7-7A3E62C8D3E1}" destId="{DC1203AA-875C-405B-9118-A52D3AE3B39E}" srcOrd="1" destOrd="0" presId="urn:microsoft.com/office/officeart/2005/8/layout/process2"/>
    <dgm:cxn modelId="{AF42AF33-559A-4436-A77C-F252EA8F6CE6}" srcId="{B7697EE3-D201-4274-ACBA-A24BF04DA5B6}" destId="{5BD1FF20-1C6E-49DC-91E2-E921E920ED4E}" srcOrd="4" destOrd="0" parTransId="{57D2AA50-69E8-4B7C-A38D-E2261C2E38D6}" sibTransId="{1E220938-B13A-4FB6-A5A7-7A3E62C8D3E1}"/>
    <dgm:cxn modelId="{1DE74E81-5271-4865-99C1-0B200F894578}" srcId="{B7697EE3-D201-4274-ACBA-A24BF04DA5B6}" destId="{E3ED3A2E-5986-4753-A393-9BAA0696BCA9}" srcOrd="7" destOrd="0" parTransId="{B4915D1E-BD1A-461B-A471-3DDC5BB61D81}" sibTransId="{6A16EADE-6CA4-481B-AEAF-A7EE9FCE951D}"/>
    <dgm:cxn modelId="{153A773C-7A43-4E66-BBA8-AABDAAA161B9}" type="presOf" srcId="{4396C3F0-4591-449F-9BAC-4D6D15C36073}" destId="{1BBBE0A2-EC3B-429C-AC44-EB520DC7EF8F}" srcOrd="1" destOrd="0" presId="urn:microsoft.com/office/officeart/2005/8/layout/process2"/>
    <dgm:cxn modelId="{1413E340-A8DD-43FA-BB5C-7F6BED28F38B}" type="presOf" srcId="{756DF6B1-C965-4652-AA82-A72AC7CA38EA}" destId="{8A670720-DE23-4C2D-BDC0-8DE2B0F0807F}" srcOrd="0" destOrd="0" presId="urn:microsoft.com/office/officeart/2005/8/layout/process2"/>
    <dgm:cxn modelId="{7FD906D5-695F-41F7-972B-A5663AA7F061}" type="presOf" srcId="{11F82DA7-01AC-4E3B-AF28-4EF66E92FDD0}" destId="{4D413156-8E7F-4E62-AC8C-D11DA21FCD95}" srcOrd="0" destOrd="0" presId="urn:microsoft.com/office/officeart/2005/8/layout/process2"/>
    <dgm:cxn modelId="{25216B9A-6D7E-4724-A240-C32873391F74}" srcId="{B7697EE3-D201-4274-ACBA-A24BF04DA5B6}" destId="{137F4350-B5E3-4C97-B6E6-631C4805F703}" srcOrd="1" destOrd="0" parTransId="{A9D1A2FE-B224-4440-BBEC-56C5E1B07F44}" sibTransId="{8CE2C034-91A5-4B76-88BE-E15702BF7684}"/>
    <dgm:cxn modelId="{96C61DDF-BBE0-49DD-8D0A-38E0DEEF66BF}" type="presOf" srcId="{B7697EE3-D201-4274-ACBA-A24BF04DA5B6}" destId="{AF0658F8-08FB-47F8-9A83-7F7DEFD9D3F8}" srcOrd="0" destOrd="0" presId="urn:microsoft.com/office/officeart/2005/8/layout/process2"/>
    <dgm:cxn modelId="{AB5BBCE5-605F-430B-8428-41772C000820}" type="presOf" srcId="{57E359F5-14F8-41A3-8946-F0AB3E8B5F8A}" destId="{E8680799-5130-4D55-B4FD-A00A71AF2812}" srcOrd="0" destOrd="0" presId="urn:microsoft.com/office/officeart/2005/8/layout/process2"/>
    <dgm:cxn modelId="{F32C5538-5159-4407-8220-AEEEB63B7B87}" type="presOf" srcId="{71E171C3-599B-453B-BDEB-950CA7FEA3CE}" destId="{D6190E66-B8AD-41B8-8ED7-0EAF3EBAB5F1}" srcOrd="0" destOrd="0" presId="urn:microsoft.com/office/officeart/2005/8/layout/process2"/>
    <dgm:cxn modelId="{C04BF43E-1065-47F1-BB2B-6DEAA687EE74}" type="presOf" srcId="{8CE2C034-91A5-4B76-88BE-E15702BF7684}" destId="{E27B41FA-7DD2-4DCD-AD70-9BF47D6649D7}" srcOrd="1" destOrd="0" presId="urn:microsoft.com/office/officeart/2005/8/layout/process2"/>
    <dgm:cxn modelId="{2EFCF66B-B868-43C6-92E4-AF520898E842}" type="presOf" srcId="{57E359F5-14F8-41A3-8946-F0AB3E8B5F8A}" destId="{6BCF7CBA-DB60-4578-91EB-060BB3EC462A}" srcOrd="1" destOrd="0" presId="urn:microsoft.com/office/officeart/2005/8/layout/process2"/>
    <dgm:cxn modelId="{4BCE1D10-3E9B-4A35-A4AA-B37EF4ADAC21}" srcId="{B7697EE3-D201-4274-ACBA-A24BF04DA5B6}" destId="{71E171C3-599B-453B-BDEB-950CA7FEA3CE}" srcOrd="3" destOrd="0" parTransId="{D551F0E0-2A8A-4F20-8573-5A3106D314DD}" sibTransId="{72610639-F75A-42BC-8683-0242A5253FB7}"/>
    <dgm:cxn modelId="{92AB6435-9B45-4255-9234-2D828477EC95}" type="presOf" srcId="{5BD1FF20-1C6E-49DC-91E2-E921E920ED4E}" destId="{157E8BB0-4D80-45C3-9EED-E0F0E1A60C89}" srcOrd="0" destOrd="0" presId="urn:microsoft.com/office/officeart/2005/8/layout/process2"/>
    <dgm:cxn modelId="{4A46164C-0A52-4979-AAE9-F220ACDC6B98}" srcId="{B7697EE3-D201-4274-ACBA-A24BF04DA5B6}" destId="{B46BB7B7-969A-461A-AD08-C5409BEFB816}" srcOrd="5" destOrd="0" parTransId="{7EA6D071-5223-4837-B319-E3A5AD9828D5}" sibTransId="{28A20768-F253-4341-97F6-76B195ED8C32}"/>
    <dgm:cxn modelId="{5DDA1546-A671-4EEE-83C1-D0EB348DA4F7}" srcId="{B7697EE3-D201-4274-ACBA-A24BF04DA5B6}" destId="{756DF6B1-C965-4652-AA82-A72AC7CA38EA}" srcOrd="2" destOrd="0" parTransId="{3817E4FC-AB05-4ED7-8794-12AA8A8B5959}" sibTransId="{4396C3F0-4591-449F-9BAC-4D6D15C36073}"/>
    <dgm:cxn modelId="{F1B2CC8D-0D13-4F59-93F8-285080E3625C}" type="presOf" srcId="{28A20768-F253-4341-97F6-76B195ED8C32}" destId="{894EF4A3-AF19-4929-89FE-150364D37DDE}" srcOrd="0" destOrd="0" presId="urn:microsoft.com/office/officeart/2005/8/layout/process2"/>
    <dgm:cxn modelId="{367CB33A-83BE-4281-96B2-972369D9A3DC}" type="presParOf" srcId="{AF0658F8-08FB-47F8-9A83-7F7DEFD9D3F8}" destId="{4D413156-8E7F-4E62-AC8C-D11DA21FCD95}" srcOrd="0" destOrd="0" presId="urn:microsoft.com/office/officeart/2005/8/layout/process2"/>
    <dgm:cxn modelId="{480735CB-1188-496C-BCA4-2AC390B8C513}" type="presParOf" srcId="{AF0658F8-08FB-47F8-9A83-7F7DEFD9D3F8}" destId="{D4C611D6-5AF9-4927-90D7-29107A4A1FCD}" srcOrd="1" destOrd="0" presId="urn:microsoft.com/office/officeart/2005/8/layout/process2"/>
    <dgm:cxn modelId="{0A8D7485-C4CF-4133-A3DC-09A52C72D9C2}" type="presParOf" srcId="{D4C611D6-5AF9-4927-90D7-29107A4A1FCD}" destId="{C0F1DAFA-36A8-446F-9E16-014CF30EB6DE}" srcOrd="0" destOrd="0" presId="urn:microsoft.com/office/officeart/2005/8/layout/process2"/>
    <dgm:cxn modelId="{50891AF6-372E-483D-885F-3FD620E88024}" type="presParOf" srcId="{AF0658F8-08FB-47F8-9A83-7F7DEFD9D3F8}" destId="{1D784D13-2A71-4ED3-9F1A-755EB853D74B}" srcOrd="2" destOrd="0" presId="urn:microsoft.com/office/officeart/2005/8/layout/process2"/>
    <dgm:cxn modelId="{E2937B15-6DD7-42CA-BDC8-D59F72E89E79}" type="presParOf" srcId="{AF0658F8-08FB-47F8-9A83-7F7DEFD9D3F8}" destId="{7D592C79-D841-464C-93A0-C990C6B5FE4D}" srcOrd="3" destOrd="0" presId="urn:microsoft.com/office/officeart/2005/8/layout/process2"/>
    <dgm:cxn modelId="{5B0CA818-F8C4-4647-BC92-0AF392A99D05}" type="presParOf" srcId="{7D592C79-D841-464C-93A0-C990C6B5FE4D}" destId="{E27B41FA-7DD2-4DCD-AD70-9BF47D6649D7}" srcOrd="0" destOrd="0" presId="urn:microsoft.com/office/officeart/2005/8/layout/process2"/>
    <dgm:cxn modelId="{CD98E83E-290E-4C75-96CE-F4BA5DCD10A4}" type="presParOf" srcId="{AF0658F8-08FB-47F8-9A83-7F7DEFD9D3F8}" destId="{8A670720-DE23-4C2D-BDC0-8DE2B0F0807F}" srcOrd="4" destOrd="0" presId="urn:microsoft.com/office/officeart/2005/8/layout/process2"/>
    <dgm:cxn modelId="{1A151652-D48A-48A3-8B43-7D4D578E92A5}" type="presParOf" srcId="{AF0658F8-08FB-47F8-9A83-7F7DEFD9D3F8}" destId="{6B63E1E8-8115-4A64-A28F-5AA10921A07D}" srcOrd="5" destOrd="0" presId="urn:microsoft.com/office/officeart/2005/8/layout/process2"/>
    <dgm:cxn modelId="{C56AB207-50D0-4DF8-8E0A-B2EF71B65A3C}" type="presParOf" srcId="{6B63E1E8-8115-4A64-A28F-5AA10921A07D}" destId="{1BBBE0A2-EC3B-429C-AC44-EB520DC7EF8F}" srcOrd="0" destOrd="0" presId="urn:microsoft.com/office/officeart/2005/8/layout/process2"/>
    <dgm:cxn modelId="{B92E5F09-3C6E-448A-8C5F-BDE66F93FCAF}" type="presParOf" srcId="{AF0658F8-08FB-47F8-9A83-7F7DEFD9D3F8}" destId="{D6190E66-B8AD-41B8-8ED7-0EAF3EBAB5F1}" srcOrd="6" destOrd="0" presId="urn:microsoft.com/office/officeart/2005/8/layout/process2"/>
    <dgm:cxn modelId="{8592DECB-6112-4BC3-A5A0-4DA3274A86DD}" type="presParOf" srcId="{AF0658F8-08FB-47F8-9A83-7F7DEFD9D3F8}" destId="{FC77D5E4-2FFE-4A50-94BA-B807A911BC8D}" srcOrd="7" destOrd="0" presId="urn:microsoft.com/office/officeart/2005/8/layout/process2"/>
    <dgm:cxn modelId="{1A0A3DC7-5A62-4698-B268-DCB876B94B9B}" type="presParOf" srcId="{FC77D5E4-2FFE-4A50-94BA-B807A911BC8D}" destId="{1CFE23B5-B6AC-4A3F-850F-B4E8674B852C}" srcOrd="0" destOrd="0" presId="urn:microsoft.com/office/officeart/2005/8/layout/process2"/>
    <dgm:cxn modelId="{7A2C1866-5C77-483B-92A5-EA8DC67E6F99}" type="presParOf" srcId="{AF0658F8-08FB-47F8-9A83-7F7DEFD9D3F8}" destId="{157E8BB0-4D80-45C3-9EED-E0F0E1A60C89}" srcOrd="8" destOrd="0" presId="urn:microsoft.com/office/officeart/2005/8/layout/process2"/>
    <dgm:cxn modelId="{B9773D8E-AA79-4186-9CDF-37BCFA0BF7BF}" type="presParOf" srcId="{AF0658F8-08FB-47F8-9A83-7F7DEFD9D3F8}" destId="{8DA7A7B1-2ED3-4944-9FB0-1B73DBEF744B}" srcOrd="9" destOrd="0" presId="urn:microsoft.com/office/officeart/2005/8/layout/process2"/>
    <dgm:cxn modelId="{DAEF7EF4-CEFD-4893-BEA0-061020B1B7ED}" type="presParOf" srcId="{8DA7A7B1-2ED3-4944-9FB0-1B73DBEF744B}" destId="{DC1203AA-875C-405B-9118-A52D3AE3B39E}" srcOrd="0" destOrd="0" presId="urn:microsoft.com/office/officeart/2005/8/layout/process2"/>
    <dgm:cxn modelId="{63A7465A-FED0-47F4-B2B3-D204E727ADF6}" type="presParOf" srcId="{AF0658F8-08FB-47F8-9A83-7F7DEFD9D3F8}" destId="{CA75F05D-47E7-44F1-878C-3C61BBE36CCC}" srcOrd="10" destOrd="0" presId="urn:microsoft.com/office/officeart/2005/8/layout/process2"/>
    <dgm:cxn modelId="{6E7BB43D-F360-485F-B75C-3B64FF52B945}" type="presParOf" srcId="{AF0658F8-08FB-47F8-9A83-7F7DEFD9D3F8}" destId="{894EF4A3-AF19-4929-89FE-150364D37DDE}" srcOrd="11" destOrd="0" presId="urn:microsoft.com/office/officeart/2005/8/layout/process2"/>
    <dgm:cxn modelId="{C84D182B-444C-4CAE-8C77-5159552A0896}" type="presParOf" srcId="{894EF4A3-AF19-4929-89FE-150364D37DDE}" destId="{2B4BAB8D-1633-41C4-BD82-A6AD262C2720}" srcOrd="0" destOrd="0" presId="urn:microsoft.com/office/officeart/2005/8/layout/process2"/>
    <dgm:cxn modelId="{1F66F429-54DB-4816-A12D-0DDD6A64BBDD}" type="presParOf" srcId="{AF0658F8-08FB-47F8-9A83-7F7DEFD9D3F8}" destId="{92784C13-E302-4882-BC58-399A6BD756AD}" srcOrd="12" destOrd="0" presId="urn:microsoft.com/office/officeart/2005/8/layout/process2"/>
    <dgm:cxn modelId="{762CF114-90AF-4D35-9FC1-EFB11A6635A6}" type="presParOf" srcId="{AF0658F8-08FB-47F8-9A83-7F7DEFD9D3F8}" destId="{E8680799-5130-4D55-B4FD-A00A71AF2812}" srcOrd="13" destOrd="0" presId="urn:microsoft.com/office/officeart/2005/8/layout/process2"/>
    <dgm:cxn modelId="{2D73422E-91C1-4029-AFB4-4BA746F84A21}" type="presParOf" srcId="{E8680799-5130-4D55-B4FD-A00A71AF2812}" destId="{6BCF7CBA-DB60-4578-91EB-060BB3EC462A}" srcOrd="0" destOrd="0" presId="urn:microsoft.com/office/officeart/2005/8/layout/process2"/>
    <dgm:cxn modelId="{54EB7CB7-89FA-4E90-B6D3-186AA6A7AE7D}" type="presParOf" srcId="{AF0658F8-08FB-47F8-9A83-7F7DEFD9D3F8}" destId="{52163987-4EDC-462F-8BFC-9FEBB4EFE4E8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13156-8E7F-4E62-AC8C-D11DA21FCD95}">
      <dsp:nvSpPr>
        <dsp:cNvPr id="0" name=""/>
        <dsp:cNvSpPr/>
      </dsp:nvSpPr>
      <dsp:spPr>
        <a:xfrm>
          <a:off x="2481572" y="32152"/>
          <a:ext cx="3914741" cy="401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Среднее время мойки 5 минут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 средний чек 200 руб. -  20% издержки = 160 руб</a:t>
          </a:r>
          <a:r>
            <a:rPr lang="ru-RU" sz="1600" kern="1200" dirty="0" smtClean="0"/>
            <a:t>.</a:t>
          </a:r>
          <a:endParaRPr lang="ru-RU" sz="1050" kern="1200" dirty="0"/>
        </a:p>
      </dsp:txBody>
      <dsp:txXfrm>
        <a:off x="2493320" y="43900"/>
        <a:ext cx="3891245" cy="377624"/>
      </dsp:txXfrm>
    </dsp:sp>
    <dsp:sp modelId="{D4C611D6-5AF9-4927-90D7-29107A4A1FCD}">
      <dsp:nvSpPr>
        <dsp:cNvPr id="0" name=""/>
        <dsp:cNvSpPr/>
      </dsp:nvSpPr>
      <dsp:spPr>
        <a:xfrm rot="5309813">
          <a:off x="4407376" y="423507"/>
          <a:ext cx="76329" cy="12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408860" y="445980"/>
        <a:ext cx="72760" cy="53430"/>
      </dsp:txXfrm>
    </dsp:sp>
    <dsp:sp modelId="{1D784D13-2A71-4ED3-9F1A-755EB853D74B}">
      <dsp:nvSpPr>
        <dsp:cNvPr id="0" name=""/>
        <dsp:cNvSpPr/>
      </dsp:nvSpPr>
      <dsp:spPr>
        <a:xfrm>
          <a:off x="2026800" y="535009"/>
          <a:ext cx="4852764" cy="480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160 руб. * 12 моек в час = 1 920 руб.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 1 час работы 1 поста</a:t>
          </a:r>
          <a:endParaRPr lang="ru-RU" sz="1400" kern="1200" dirty="0"/>
        </a:p>
      </dsp:txBody>
      <dsp:txXfrm>
        <a:off x="2040880" y="549089"/>
        <a:ext cx="4824604" cy="452568"/>
      </dsp:txXfrm>
    </dsp:sp>
    <dsp:sp modelId="{7D592C79-D841-464C-93A0-C990C6B5FE4D}">
      <dsp:nvSpPr>
        <dsp:cNvPr id="0" name=""/>
        <dsp:cNvSpPr/>
      </dsp:nvSpPr>
      <dsp:spPr>
        <a:xfrm rot="5413617">
          <a:off x="4407128" y="1014924"/>
          <a:ext cx="89731" cy="12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415667" y="1030693"/>
        <a:ext cx="72760" cy="62812"/>
      </dsp:txXfrm>
    </dsp:sp>
    <dsp:sp modelId="{8A670720-DE23-4C2D-BDC0-8DE2B0F0807F}">
      <dsp:nvSpPr>
        <dsp:cNvPr id="0" name=""/>
        <dsp:cNvSpPr/>
      </dsp:nvSpPr>
      <dsp:spPr>
        <a:xfrm>
          <a:off x="1744811" y="1135378"/>
          <a:ext cx="5410900" cy="754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 </a:t>
          </a:r>
          <a:r>
            <a:rPr lang="ru-RU" sz="1400" kern="1200" dirty="0" smtClean="0"/>
            <a:t>1920 руб. *24 часа (режим работы) = 46 080 руб.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46 080 руб. / 2 (убираем 50%) = 23 040 руб.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 работу 1 поста </a:t>
          </a:r>
          <a:endParaRPr lang="ru-RU" sz="1400" kern="1200" dirty="0"/>
        </a:p>
      </dsp:txBody>
      <dsp:txXfrm>
        <a:off x="1766922" y="1157489"/>
        <a:ext cx="5366678" cy="710720"/>
      </dsp:txXfrm>
    </dsp:sp>
    <dsp:sp modelId="{6B63E1E8-8115-4A64-A28F-5AA10921A07D}">
      <dsp:nvSpPr>
        <dsp:cNvPr id="0" name=""/>
        <dsp:cNvSpPr/>
      </dsp:nvSpPr>
      <dsp:spPr>
        <a:xfrm rot="5504537">
          <a:off x="4403006" y="1875506"/>
          <a:ext cx="68760" cy="12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401320" y="1901765"/>
        <a:ext cx="72760" cy="48132"/>
      </dsp:txXfrm>
    </dsp:sp>
    <dsp:sp modelId="{D6190E66-B8AD-41B8-8ED7-0EAF3EBAB5F1}">
      <dsp:nvSpPr>
        <dsp:cNvPr id="0" name=""/>
        <dsp:cNvSpPr/>
      </dsp:nvSpPr>
      <dsp:spPr>
        <a:xfrm>
          <a:off x="1499117" y="1981960"/>
          <a:ext cx="5863699" cy="330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23 040</a:t>
          </a:r>
          <a:r>
            <a:rPr lang="ru-RU" sz="1400" kern="1200" baseline="0" dirty="0" smtClean="0"/>
            <a:t>руб. * 6 постов (хотя возможно размещение 8 постов) = 138 240 руб</a:t>
          </a:r>
          <a:r>
            <a:rPr lang="ru-RU" sz="1100" kern="1200" baseline="0" dirty="0" smtClean="0"/>
            <a:t>.</a:t>
          </a:r>
          <a:endParaRPr lang="ru-RU" sz="1100" kern="1200" dirty="0"/>
        </a:p>
      </dsp:txBody>
      <dsp:txXfrm>
        <a:off x="1508796" y="1991639"/>
        <a:ext cx="5844341" cy="311092"/>
      </dsp:txXfrm>
    </dsp:sp>
    <dsp:sp modelId="{FC77D5E4-2FFE-4A50-94BA-B807A911BC8D}">
      <dsp:nvSpPr>
        <dsp:cNvPr id="0" name=""/>
        <dsp:cNvSpPr/>
      </dsp:nvSpPr>
      <dsp:spPr>
        <a:xfrm rot="5208158">
          <a:off x="4408748" y="2297006"/>
          <a:ext cx="67950" cy="12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405775" y="2323680"/>
        <a:ext cx="72760" cy="47565"/>
      </dsp:txXfrm>
    </dsp:sp>
    <dsp:sp modelId="{157E8BB0-4D80-45C3-9EED-E0F0E1A60C89}">
      <dsp:nvSpPr>
        <dsp:cNvPr id="0" name=""/>
        <dsp:cNvSpPr/>
      </dsp:nvSpPr>
      <dsp:spPr>
        <a:xfrm>
          <a:off x="1207248" y="2402869"/>
          <a:ext cx="6500750" cy="44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23 040руб. * 6 постов = 138 240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 это только 50%  от  возможного заработка  за 1 день работы автомойки</a:t>
          </a:r>
        </a:p>
      </dsp:txBody>
      <dsp:txXfrm>
        <a:off x="1220224" y="2415845"/>
        <a:ext cx="6474798" cy="417070"/>
      </dsp:txXfrm>
    </dsp:sp>
    <dsp:sp modelId="{8DA7A7B1-2ED3-4944-9FB0-1B73DBEF744B}">
      <dsp:nvSpPr>
        <dsp:cNvPr id="0" name=""/>
        <dsp:cNvSpPr/>
      </dsp:nvSpPr>
      <dsp:spPr>
        <a:xfrm rot="5371355">
          <a:off x="4412607" y="2848441"/>
          <a:ext cx="94778" cy="12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423498" y="2861686"/>
        <a:ext cx="72760" cy="66345"/>
      </dsp:txXfrm>
    </dsp:sp>
    <dsp:sp modelId="{CA75F05D-47E7-44F1-878C-3C61BBE36CCC}">
      <dsp:nvSpPr>
        <dsp:cNvPr id="0" name=""/>
        <dsp:cNvSpPr/>
      </dsp:nvSpPr>
      <dsp:spPr>
        <a:xfrm>
          <a:off x="928143" y="2972259"/>
          <a:ext cx="7070193" cy="652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138 240 руб. * 30 </a:t>
          </a:r>
          <a:r>
            <a:rPr lang="ru-RU" sz="1600" kern="1200" dirty="0" err="1" smtClean="0"/>
            <a:t>дн</a:t>
          </a:r>
          <a:r>
            <a:rPr lang="ru-RU" sz="1600" kern="1200" dirty="0" smtClean="0"/>
            <a:t>. – 30% (простои и прочие издержки) =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= </a:t>
          </a:r>
          <a:r>
            <a:rPr lang="ru-RU" sz="1600" b="1" i="1" u="sng" kern="1200" dirty="0" smtClean="0"/>
            <a:t>2 903 040  руб</a:t>
          </a:r>
          <a:r>
            <a:rPr lang="ru-RU" sz="1600" u="sng" kern="1200" dirty="0" smtClean="0"/>
            <a:t>. – месячная прибыль ПРИ МИНИМАЛЬНОМ ЧЕКЕ</a:t>
          </a:r>
          <a:endParaRPr lang="ru-RU" sz="1600" u="sng" kern="1200" dirty="0"/>
        </a:p>
      </dsp:txBody>
      <dsp:txXfrm>
        <a:off x="947246" y="2991362"/>
        <a:ext cx="7031987" cy="614017"/>
      </dsp:txXfrm>
    </dsp:sp>
    <dsp:sp modelId="{894EF4A3-AF19-4929-89FE-150364D37DDE}">
      <dsp:nvSpPr>
        <dsp:cNvPr id="0" name=""/>
        <dsp:cNvSpPr/>
      </dsp:nvSpPr>
      <dsp:spPr>
        <a:xfrm rot="5520470">
          <a:off x="4409280" y="3617987"/>
          <a:ext cx="81259" cy="12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413957" y="3637998"/>
        <a:ext cx="72760" cy="56881"/>
      </dsp:txXfrm>
    </dsp:sp>
    <dsp:sp modelId="{92784C13-E302-4882-BC58-399A6BD756AD}">
      <dsp:nvSpPr>
        <dsp:cNvPr id="0" name=""/>
        <dsp:cNvSpPr/>
      </dsp:nvSpPr>
      <dsp:spPr>
        <a:xfrm>
          <a:off x="472999" y="3732761"/>
          <a:ext cx="7925355" cy="70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Стоимость проекта 37 млн руб. / 2,9 / 2 = 25 мес.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полная окупаемость инвестиций и остаток чистого дохода в 1,5 млн в месяц от полностью автономного прозрачного бизнеса</a:t>
          </a:r>
          <a:endParaRPr lang="ru-RU" sz="1600" u="sng" kern="1200" dirty="0"/>
        </a:p>
      </dsp:txBody>
      <dsp:txXfrm>
        <a:off x="493608" y="3753370"/>
        <a:ext cx="7884137" cy="662436"/>
      </dsp:txXfrm>
    </dsp:sp>
    <dsp:sp modelId="{E8680799-5130-4D55-B4FD-A00A71AF2812}">
      <dsp:nvSpPr>
        <dsp:cNvPr id="0" name=""/>
        <dsp:cNvSpPr/>
      </dsp:nvSpPr>
      <dsp:spPr>
        <a:xfrm rot="5400000">
          <a:off x="4385149" y="4443153"/>
          <a:ext cx="101056" cy="121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399298" y="4453259"/>
        <a:ext cx="72760" cy="70739"/>
      </dsp:txXfrm>
    </dsp:sp>
    <dsp:sp modelId="{52163987-4EDC-462F-8BFC-9FEBB4EFE4E8}">
      <dsp:nvSpPr>
        <dsp:cNvPr id="0" name=""/>
        <dsp:cNvSpPr/>
      </dsp:nvSpPr>
      <dsp:spPr>
        <a:xfrm>
          <a:off x="286365" y="4571158"/>
          <a:ext cx="8298624" cy="720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 smtClean="0"/>
            <a:t>При размещении 8 постов мойки сумма месячной прибыли составит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 smtClean="0"/>
            <a:t>от 3 870 720 рублей при мин. чеке!</a:t>
          </a:r>
          <a:endParaRPr lang="ru-RU" sz="1700" b="1" i="0" u="none" kern="1200" dirty="0"/>
        </a:p>
      </dsp:txBody>
      <dsp:txXfrm>
        <a:off x="307469" y="4592262"/>
        <a:ext cx="8256416" cy="67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E28D6F4-AB66-4C06-BB95-1D0A01A4DEA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460DF8E-D052-48BC-AE64-77158D4DEF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3330-26-04-19-11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6803"/>
            <a:ext cx="7704856" cy="38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476676" cy="15121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ИЩЕМ ИНВЕСТОРА 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проект с доходностью 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2,5 – 2,9 млн. руб./мес. !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661248"/>
            <a:ext cx="7560840" cy="5040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Автомойка самообслуживания на 6 постов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6200812"/>
            <a:ext cx="7560840" cy="657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Наши контакты: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ел.: +7 (921) 167-79-39 ; </a:t>
            </a:r>
            <a:r>
              <a:rPr lang="ru-RU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+7 (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902) 135-88-99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л. </a:t>
            </a:r>
            <a:r>
              <a:rPr lang="ru-RU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очта: </a:t>
            </a:r>
            <a:r>
              <a:rPr lang="ru-RU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vhs51@mail.ru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;  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202-032dir@bk.ru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6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68582" y="332656"/>
            <a:ext cx="7128792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Расположение автомойки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\SRVISM\Documents\ОБЩАЯ ПАПКА\Автомойка презентация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2" y="1988840"/>
            <a:ext cx="8235233" cy="367240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3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Почему стоит инвестировать в наш проект:</a:t>
            </a:r>
            <a:endParaRPr lang="ru-RU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1764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Проверенный в других регионах и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европе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высокодоходный надежный бизнес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Минимальная конкуренция и полная автономность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имеющихся конкурентов в нашем городе огромные очереди и высокий доход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Стабильный бизнес с высокой ЕЖЕДНЕВНОЙ доходностью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Короткие сроки окупаемости – ориентировочно менее 2 лет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Прозрачная, автоматизированная система контроля за доходами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Очень актуален из-за низкой стоимости для клиента и постоянного роста количества автомобилей в нашей стране и соответственно спроса данного продукта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69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836712"/>
            <a:ext cx="7488832" cy="1656184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Почему мы считаем что наш проект ждет успех</a:t>
            </a:r>
            <a:r>
              <a:rPr lang="ru-RU" sz="3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6"/>
          <p:cNvSpPr txBox="1">
            <a:spLocks/>
          </p:cNvSpPr>
          <p:nvPr/>
        </p:nvSpPr>
        <p:spPr>
          <a:xfrm>
            <a:off x="323528" y="3140968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Участок расположен прямо у проезжей части с ОГРОМНЫМ, наверное, самым высоким трафиком автомобилей, что идеально подходит под строительство автомойки;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Участок расположен на пересечении нескольких основных дорог нашего города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близи участка есть самая популярная у автомобилистов заправка бывший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Statoil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(сейчас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CirclK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непосредственной близости не один, а два торговых центра!!!  «Лента» и новый огромный торгово- развлекательный комплекс прямо через дорогу от нас!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Участок расположен на въезде в город и в тоже время близко к центу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70 метрах от участка огромный жилой массив и 3 гаражных кооператива, что неизбежно обеспечит дополнительный постоянный трафик клиентов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3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ISM\Documents\ОБЩАЯ ПАПКА\Автомойка презентация\49315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40" y="1196752"/>
            <a:ext cx="5112568" cy="29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116632"/>
            <a:ext cx="6781800" cy="1080120"/>
          </a:xfrm>
        </p:spPr>
        <p:txBody>
          <a:bodyPr/>
          <a:lstStyle/>
          <a:p>
            <a:r>
              <a:rPr lang="ru-RU" dirty="0" smtClean="0"/>
              <a:t>ПОЧЕМУ ЭТО НАДЕЖНО:</a:t>
            </a:r>
            <a:endParaRPr lang="ru-RU" dirty="0"/>
          </a:p>
        </p:txBody>
      </p:sp>
      <p:sp>
        <p:nvSpPr>
          <p:cNvPr id="3" name="Объект 6"/>
          <p:cNvSpPr txBox="1">
            <a:spLocks/>
          </p:cNvSpPr>
          <p:nvPr/>
        </p:nvSpPr>
        <p:spPr>
          <a:xfrm>
            <a:off x="75597" y="4310525"/>
            <a:ext cx="8928992" cy="26642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По сравнению с </a:t>
            </a:r>
            <a:r>
              <a:rPr lang="ru-RU" sz="1400" dirty="0" smtClean="0">
                <a:solidFill>
                  <a:schemeClr val="tx1"/>
                </a:solidFill>
              </a:rPr>
              <a:t>обычными мойками, в </a:t>
            </a:r>
            <a:r>
              <a:rPr lang="ru-RU" sz="1400" dirty="0">
                <a:solidFill>
                  <a:schemeClr val="tx1"/>
                </a:solidFill>
              </a:rPr>
              <a:t>сервисе с </a:t>
            </a:r>
            <a:r>
              <a:rPr lang="ru-RU" sz="1400" dirty="0" smtClean="0">
                <a:solidFill>
                  <a:schemeClr val="tx1"/>
                </a:solidFill>
              </a:rPr>
              <a:t>самообслуживанием мойка обойдется </a:t>
            </a:r>
            <a:r>
              <a:rPr lang="ru-RU" sz="1400" dirty="0">
                <a:solidFill>
                  <a:schemeClr val="tx1"/>
                </a:solidFill>
              </a:rPr>
              <a:t>дешевле и </a:t>
            </a:r>
            <a:r>
              <a:rPr lang="ru-RU" sz="1400" dirty="0" smtClean="0">
                <a:solidFill>
                  <a:schemeClr val="tx1"/>
                </a:solidFill>
              </a:rPr>
              <a:t>быстрее, </a:t>
            </a:r>
            <a:r>
              <a:rPr lang="ru-RU" sz="1400" dirty="0">
                <a:solidFill>
                  <a:schemeClr val="tx1"/>
                </a:solidFill>
              </a:rPr>
              <a:t>т.к. на таких мойках </a:t>
            </a:r>
            <a:r>
              <a:rPr lang="ru-RU" sz="1400" dirty="0" smtClean="0">
                <a:solidFill>
                  <a:schemeClr val="tx1"/>
                </a:solidFill>
              </a:rPr>
              <a:t>очень высокая скорость мытья, </a:t>
            </a:r>
            <a:r>
              <a:rPr lang="ru-RU" sz="1400" dirty="0">
                <a:solidFill>
                  <a:schemeClr val="tx1"/>
                </a:solidFill>
              </a:rPr>
              <a:t>да и сама процедура мытья полностью </a:t>
            </a:r>
            <a:r>
              <a:rPr lang="ru-RU" sz="1400" dirty="0" smtClean="0">
                <a:solidFill>
                  <a:schemeClr val="tx1"/>
                </a:solidFill>
              </a:rPr>
              <a:t>автоматизирована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Владелец </a:t>
            </a:r>
            <a:r>
              <a:rPr lang="ru-RU" sz="1400" dirty="0">
                <a:solidFill>
                  <a:schemeClr val="tx1"/>
                </a:solidFill>
              </a:rPr>
              <a:t>автомобиля </a:t>
            </a:r>
            <a:r>
              <a:rPr lang="ru-RU" sz="1400" dirty="0" smtClean="0">
                <a:solidFill>
                  <a:schemeClr val="tx1"/>
                </a:solidFill>
              </a:rPr>
              <a:t>самостоятельно проконтролирует </a:t>
            </a:r>
            <a:r>
              <a:rPr lang="ru-RU" sz="1400" dirty="0">
                <a:solidFill>
                  <a:schemeClr val="tx1"/>
                </a:solidFill>
              </a:rPr>
              <a:t>тщательность и </a:t>
            </a:r>
            <a:r>
              <a:rPr lang="ru-RU" sz="1400" dirty="0" smtClean="0">
                <a:solidFill>
                  <a:schemeClr val="tx1"/>
                </a:solidFill>
              </a:rPr>
              <a:t>качество мытья, что обеспечит отсутствие рекламаций и компенсаций ущерба и других неприятностей;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условиях кризиса преимущественное большинство потребителей отдадут предпочтение автомойке самообслуживания по сравнению с традиционным </a:t>
            </a:r>
            <a:r>
              <a:rPr lang="ru-RU" sz="1400" dirty="0" smtClean="0">
                <a:solidFill>
                  <a:schemeClr val="tx1"/>
                </a:solidFill>
              </a:rPr>
              <a:t>сервисом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По данным </a:t>
            </a:r>
            <a:r>
              <a:rPr lang="ru-RU" sz="1400" dirty="0" smtClean="0">
                <a:solidFill>
                  <a:schemeClr val="tx1"/>
                </a:solidFill>
              </a:rPr>
              <a:t>Госавтоинспекции, </a:t>
            </a:r>
            <a:r>
              <a:rPr lang="ru-RU" sz="1400" dirty="0">
                <a:solidFill>
                  <a:schemeClr val="tx1"/>
                </a:solidFill>
              </a:rPr>
              <a:t>по состоянию на начало 2016 года в России было зарегистрировано 56,6 млн автомобилей, из них 44,2 млн легковых авто и 2,2 млн мототранспорта. Ежегодный рост количества транспортных средств составляет 1,5 млн единиц и с каждым годом этот </a:t>
            </a:r>
            <a:r>
              <a:rPr lang="ru-RU" sz="1400" dirty="0" smtClean="0">
                <a:solidFill>
                  <a:schemeClr val="tx1"/>
                </a:solidFill>
              </a:rPr>
              <a:t>показатель растет!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1400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44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0384" y="0"/>
            <a:ext cx="7560840" cy="620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621" y="0"/>
            <a:ext cx="7560840" cy="62355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Расчет окупаемости 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95589"/>
              </p:ext>
            </p:extLst>
          </p:nvPr>
        </p:nvGraphicFramePr>
        <p:xfrm>
          <a:off x="179512" y="764704"/>
          <a:ext cx="8871355" cy="543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6200812"/>
            <a:ext cx="7560840" cy="657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Наши контакты: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ел.:  +7 (921) 167-79-39 ; </a:t>
            </a:r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+7 (</a:t>
            </a: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902) 135-88-99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л. </a:t>
            </a:r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очта: </a:t>
            </a:r>
            <a:r>
              <a:rPr 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vhs51@mail.ru</a:t>
            </a: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;  </a:t>
            </a: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202-032dir@bk.ru</a:t>
            </a: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23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286</TotalTime>
  <Words>522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ИЩЕМ ИНВЕСТОРА  на проект с доходностью  от 2,5 – 2,9 млн. руб./мес. !</vt:lpstr>
      <vt:lpstr>Расположение автомойки</vt:lpstr>
      <vt:lpstr>Почему стоит инвестировать в наш проект:</vt:lpstr>
      <vt:lpstr>Презентация PowerPoint</vt:lpstr>
      <vt:lpstr>ПОЧЕМУ ЭТО НАДЕЖНО:</vt:lpstr>
      <vt:lpstr>Расчет окупаемости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проект с окупаемостью  в 1 800 000 руб./мес. !</dc:title>
  <dc:creator>Пользователь</dc:creator>
  <cp:lastModifiedBy>Пользователь</cp:lastModifiedBy>
  <cp:revision>42</cp:revision>
  <dcterms:created xsi:type="dcterms:W3CDTF">2019-04-29T07:45:46Z</dcterms:created>
  <dcterms:modified xsi:type="dcterms:W3CDTF">2019-07-12T08:38:43Z</dcterms:modified>
</cp:coreProperties>
</file>