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embeddedFontLst>
    <p:embeddedFont>
      <p:font typeface="Roboto" charset="0"/>
      <p:regular r:id="rId15"/>
      <p:bold r:id="rId16"/>
      <p:italic r:id="rId17"/>
      <p:boldItalic r:id="rId18"/>
    </p:embeddedFont>
    <p:embeddedFont>
      <p:font typeface="Roboto Medium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450">
          <p15:clr>
            <a:srgbClr val="9AA0A6"/>
          </p15:clr>
        </p15:guide>
        <p15:guide id="2" orient="horz" pos="2780">
          <p15:clr>
            <a:srgbClr val="9AA0A6"/>
          </p15:clr>
        </p15:guide>
        <p15:guide id="3" pos="448">
          <p15:clr>
            <a:srgbClr val="9AA0A6"/>
          </p15:clr>
        </p15:guide>
        <p15:guide id="4" pos="816">
          <p15:clr>
            <a:srgbClr val="9AA0A6"/>
          </p15:clr>
        </p15:guide>
        <p15:guide id="5" pos="866">
          <p15:clr>
            <a:srgbClr val="9AA0A6"/>
          </p15:clr>
        </p15:guide>
        <p15:guide id="6" pos="1225">
          <p15:clr>
            <a:srgbClr val="9AA0A6"/>
          </p15:clr>
        </p15:guide>
        <p15:guide id="7" pos="1273">
          <p15:clr>
            <a:srgbClr val="9AA0A6"/>
          </p15:clr>
        </p15:guide>
        <p15:guide id="8" pos="1626">
          <p15:clr>
            <a:srgbClr val="9AA0A6"/>
          </p15:clr>
        </p15:guide>
        <p15:guide id="9" pos="1682">
          <p15:clr>
            <a:srgbClr val="9AA0A6"/>
          </p15:clr>
        </p15:guide>
        <p15:guide id="10" pos="2040">
          <p15:clr>
            <a:srgbClr val="9AA0A6"/>
          </p15:clr>
        </p15:guide>
        <p15:guide id="11" pos="2087">
          <p15:clr>
            <a:srgbClr val="9AA0A6"/>
          </p15:clr>
        </p15:guide>
        <p15:guide id="12" pos="2447">
          <p15:clr>
            <a:srgbClr val="9AA0A6"/>
          </p15:clr>
        </p15:guide>
        <p15:guide id="13" pos="2497">
          <p15:clr>
            <a:srgbClr val="9AA0A6"/>
          </p15:clr>
        </p15:guide>
        <p15:guide id="14" pos="2856">
          <p15:clr>
            <a:srgbClr val="9AA0A6"/>
          </p15:clr>
        </p15:guide>
        <p15:guide id="15" pos="2902">
          <p15:clr>
            <a:srgbClr val="9AA0A6"/>
          </p15:clr>
        </p15:guide>
        <p15:guide id="16" pos="3263">
          <p15:clr>
            <a:srgbClr val="9AA0A6"/>
          </p15:clr>
        </p15:guide>
        <p15:guide id="17" pos="3313">
          <p15:clr>
            <a:srgbClr val="9AA0A6"/>
          </p15:clr>
        </p15:guide>
        <p15:guide id="18" pos="3671">
          <p15:clr>
            <a:srgbClr val="9AA0A6"/>
          </p15:clr>
        </p15:guide>
        <p15:guide id="19" pos="3718">
          <p15:clr>
            <a:srgbClr val="9AA0A6"/>
          </p15:clr>
        </p15:guide>
        <p15:guide id="20" pos="4078">
          <p15:clr>
            <a:srgbClr val="9AA0A6"/>
          </p15:clr>
        </p15:guide>
        <p15:guide id="21" pos="4128">
          <p15:clr>
            <a:srgbClr val="9AA0A6"/>
          </p15:clr>
        </p15:guide>
        <p15:guide id="22" pos="4487">
          <p15:clr>
            <a:srgbClr val="9AA0A6"/>
          </p15:clr>
        </p15:guide>
        <p15:guide id="23" pos="4533">
          <p15:clr>
            <a:srgbClr val="9AA0A6"/>
          </p15:clr>
        </p15:guide>
        <p15:guide id="24" pos="4894">
          <p15:clr>
            <a:srgbClr val="9AA0A6"/>
          </p15:clr>
        </p15:guide>
        <p15:guide id="25" pos="4944">
          <p15:clr>
            <a:srgbClr val="9AA0A6"/>
          </p15:clr>
        </p15:guide>
        <p15:guide id="26" pos="5302">
          <p15:clr>
            <a:srgbClr val="9AA0A6"/>
          </p15:clr>
        </p15:guide>
        <p15:guide id="27" orient="horz" pos="3240">
          <p15:clr>
            <a:srgbClr val="9AA0A6"/>
          </p15:clr>
        </p15:guide>
        <p15:guide id="28" orient="horz" pos="1191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iana Nechaev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DE9D"/>
    <a:srgbClr val="2CCCC2"/>
    <a:srgbClr val="F4F4F4"/>
    <a:srgbClr val="FFFFFF"/>
    <a:srgbClr val="F8F8F8"/>
    <a:srgbClr val="E841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8DB650DB-5509-49EC-8367-45C074E143BF}">
  <a:tblStyle styleId="{8DB650DB-5509-49EC-8367-45C074E143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450"/>
        <p:guide orient="horz" pos="2780"/>
        <p:guide orient="horz" pos="3240"/>
        <p:guide orient="horz" pos="1191"/>
        <p:guide pos="448"/>
        <p:guide pos="816"/>
        <p:guide pos="866"/>
        <p:guide pos="1225"/>
        <p:guide pos="1273"/>
        <p:guide pos="1626"/>
        <p:guide pos="1682"/>
        <p:guide pos="2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69793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7f4cade52_4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7f4cade52_4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7f4cade52_4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7f4cade52_4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7f4cade52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7f4cade52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f4cade52_4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7f4cade52_4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7f4cade52_4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7f4cade52_4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7f4cade52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7f4cade52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7f4cade52_4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7f4cade52_4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7f4cade52_4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7f4cade52_4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7f4cade52_4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7f4cade52_4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7f4cade52_4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7f4cade52_4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CCC2"/>
            </a:gs>
            <a:gs pos="100000">
              <a:srgbClr val="48DE9D">
                <a:lumMod val="100000"/>
              </a:srgbClr>
            </a:gs>
          </a:gsLst>
          <a:lin ang="270000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443288" y="4185238"/>
            <a:ext cx="2257424" cy="22166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ru-RU" sz="1200" dirty="0" smtClean="0">
                <a:solidFill>
                  <a:schemeClr val="bg1"/>
                </a:solidFill>
                <a:latin typeface="Roboto "/>
              </a:rPr>
              <a:t>Матросов Евгений</a:t>
            </a:r>
            <a:endParaRPr sz="12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 descr="C:\Users\Andrey\Desktop\logo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6345" y="1894703"/>
            <a:ext cx="1411310" cy="13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02;p17"/>
          <p:cNvSpPr txBox="1"/>
          <p:nvPr/>
        </p:nvSpPr>
        <p:spPr>
          <a:xfrm>
            <a:off x="719999" y="720000"/>
            <a:ext cx="4460014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КОМАНДА</a:t>
            </a:r>
            <a:endParaRPr lang="ru-RU"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1202" y="1512000"/>
            <a:ext cx="56314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latin typeface="Roboto" pitchFamily="2" charset="0"/>
                <a:ea typeface="Roboto" pitchFamily="2" charset="0"/>
                <a:cs typeface="Roboto" pitchFamily="2" charset="0"/>
              </a:rPr>
              <a:t>На сегодняшний день </a:t>
            </a:r>
            <a:r>
              <a:rPr lang="ru-RU" sz="12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в </a:t>
            </a:r>
            <a:r>
              <a:rPr lang="ru-RU" sz="1200" dirty="0">
                <a:latin typeface="Roboto" pitchFamily="2" charset="0"/>
                <a:ea typeface="Roboto" pitchFamily="2" charset="0"/>
                <a:cs typeface="Roboto" pitchFamily="2" charset="0"/>
              </a:rPr>
              <a:t>команде группы компаний работают 30 </a:t>
            </a:r>
            <a:r>
              <a:rPr lang="ru-RU" sz="12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человек</a:t>
            </a:r>
            <a:endParaRPr lang="ru-RU" sz="12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20000" y="2191124"/>
            <a:ext cx="576000" cy="576000"/>
          </a:xfrm>
          <a:prstGeom prst="ellipse">
            <a:avLst/>
          </a:prstGeom>
          <a:solidFill>
            <a:srgbClr val="48DE9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1199" y="2913088"/>
            <a:ext cx="770572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Roboto "/>
              </a:rPr>
              <a:t>Генеральный директор, а </a:t>
            </a:r>
            <a:r>
              <a:rPr lang="ru-RU" sz="1000" dirty="0">
                <a:latin typeface="Roboto "/>
              </a:rPr>
              <a:t>так же собственник компании, опыт работы </a:t>
            </a:r>
            <a:r>
              <a:rPr lang="ru-RU" sz="1000" dirty="0" smtClean="0">
                <a:latin typeface="Roboto "/>
              </a:rPr>
              <a:t>в </a:t>
            </a:r>
            <a:r>
              <a:rPr lang="ru-RU" sz="1000" dirty="0">
                <a:latin typeface="Roboto "/>
              </a:rPr>
              <a:t>сфере переработки более 10 лет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08812" y="3520070"/>
            <a:ext cx="730022" cy="906630"/>
            <a:chOff x="3308613" y="1962508"/>
            <a:chExt cx="730022" cy="906630"/>
          </a:xfrm>
        </p:grpSpPr>
        <p:sp>
          <p:nvSpPr>
            <p:cNvPr id="12" name="TextBox 11"/>
            <p:cNvSpPr txBox="1"/>
            <p:nvPr/>
          </p:nvSpPr>
          <p:spPr>
            <a:xfrm>
              <a:off x="3313112" y="2684472"/>
              <a:ext cx="72552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000" dirty="0" smtClean="0">
                  <a:solidFill>
                    <a:schemeClr val="tx1"/>
                  </a:solidFill>
                  <a:latin typeface="Roboto "/>
                </a:rPr>
                <a:t>Бухгалтера</a:t>
              </a:r>
              <a:endParaRPr lang="ru-RU" sz="1000" dirty="0">
                <a:solidFill>
                  <a:schemeClr val="tx1"/>
                </a:solidFill>
                <a:latin typeface="Roboto 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308613" y="1962508"/>
              <a:ext cx="576000" cy="576000"/>
            </a:xfrm>
            <a:prstGeom prst="ellipse">
              <a:avLst/>
            </a:prstGeom>
            <a:solidFill>
              <a:srgbClr val="48DE9D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6" descr="C:\Users\Andrey\Desktop\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513" y="2070508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2" name="Picture 8" descr="C:\Users\Andrey\Desktop\b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000" y="229912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1971716" y="3530337"/>
            <a:ext cx="785066" cy="906630"/>
            <a:chOff x="3308613" y="1962508"/>
            <a:chExt cx="785066" cy="906630"/>
          </a:xfrm>
        </p:grpSpPr>
        <p:sp>
          <p:nvSpPr>
            <p:cNvPr id="44" name="TextBox 43"/>
            <p:cNvSpPr txBox="1"/>
            <p:nvPr/>
          </p:nvSpPr>
          <p:spPr>
            <a:xfrm>
              <a:off x="3313113" y="2684472"/>
              <a:ext cx="78056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000" dirty="0" smtClean="0">
                  <a:solidFill>
                    <a:schemeClr val="tx1"/>
                  </a:solidFill>
                  <a:latin typeface="Roboto "/>
                </a:rPr>
                <a:t>Менеджеры</a:t>
              </a:r>
              <a:endParaRPr lang="ru-RU" sz="1000" dirty="0">
                <a:solidFill>
                  <a:schemeClr val="tx1"/>
                </a:solidFill>
                <a:latin typeface="Roboto 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3308613" y="1962508"/>
              <a:ext cx="576000" cy="576000"/>
            </a:xfrm>
            <a:prstGeom prst="ellipse">
              <a:avLst/>
            </a:prstGeom>
            <a:solidFill>
              <a:srgbClr val="48DE9D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6" descr="C:\Users\Andrey\Desktop\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513" y="2070508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>
            <a:off x="3289664" y="3533552"/>
            <a:ext cx="1051112" cy="906630"/>
            <a:chOff x="3308613" y="1962508"/>
            <a:chExt cx="1051112" cy="906630"/>
          </a:xfrm>
        </p:grpSpPr>
        <p:sp>
          <p:nvSpPr>
            <p:cNvPr id="48" name="TextBox 47"/>
            <p:cNvSpPr txBox="1"/>
            <p:nvPr/>
          </p:nvSpPr>
          <p:spPr>
            <a:xfrm>
              <a:off x="3313112" y="2684472"/>
              <a:ext cx="104661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000" dirty="0" smtClean="0">
                  <a:solidFill>
                    <a:schemeClr val="tx1"/>
                  </a:solidFill>
                  <a:latin typeface="Roboto "/>
                </a:rPr>
                <a:t>Администраторы</a:t>
              </a:r>
              <a:endParaRPr lang="ru-RU" sz="1000" dirty="0">
                <a:solidFill>
                  <a:schemeClr val="tx1"/>
                </a:solidFill>
                <a:latin typeface="Roboto "/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3308613" y="1962508"/>
              <a:ext cx="576000" cy="576000"/>
            </a:xfrm>
            <a:prstGeom prst="ellipse">
              <a:avLst/>
            </a:prstGeom>
            <a:solidFill>
              <a:srgbClr val="48DE9D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6" descr="C:\Users\Andrey\Desktop\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513" y="2070508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>
            <a:off x="4873658" y="3506620"/>
            <a:ext cx="1305333" cy="906630"/>
            <a:chOff x="3308613" y="1962508"/>
            <a:chExt cx="1305333" cy="906630"/>
          </a:xfrm>
        </p:grpSpPr>
        <p:sp>
          <p:nvSpPr>
            <p:cNvPr id="52" name="TextBox 51"/>
            <p:cNvSpPr txBox="1"/>
            <p:nvPr/>
          </p:nvSpPr>
          <p:spPr>
            <a:xfrm>
              <a:off x="3313112" y="2684472"/>
              <a:ext cx="130083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000" dirty="0" smtClean="0">
                  <a:solidFill>
                    <a:schemeClr val="tx1"/>
                  </a:solidFill>
                  <a:latin typeface="Roboto "/>
                </a:rPr>
                <a:t>Складские работники</a:t>
              </a:r>
              <a:endParaRPr lang="ru-RU" sz="1000" dirty="0">
                <a:solidFill>
                  <a:schemeClr val="tx1"/>
                </a:solidFill>
                <a:latin typeface="Roboto 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3308613" y="1962508"/>
              <a:ext cx="576000" cy="576000"/>
            </a:xfrm>
            <a:prstGeom prst="ellipse">
              <a:avLst/>
            </a:prstGeom>
            <a:solidFill>
              <a:srgbClr val="48DE9D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6" descr="C:\Users\Andrey\Desktop\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513" y="2070508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711874" y="3497001"/>
            <a:ext cx="1665025" cy="906630"/>
            <a:chOff x="3308613" y="1962508"/>
            <a:chExt cx="1665025" cy="906630"/>
          </a:xfrm>
        </p:grpSpPr>
        <p:sp>
          <p:nvSpPr>
            <p:cNvPr id="56" name="TextBox 55"/>
            <p:cNvSpPr txBox="1"/>
            <p:nvPr/>
          </p:nvSpPr>
          <p:spPr>
            <a:xfrm>
              <a:off x="3313111" y="2684472"/>
              <a:ext cx="16605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000" dirty="0" smtClean="0">
                  <a:solidFill>
                    <a:schemeClr val="tx1"/>
                  </a:solidFill>
                  <a:latin typeface="Roboto "/>
                </a:rPr>
                <a:t>2 смены цеха переработки</a:t>
              </a:r>
              <a:endParaRPr lang="ru-RU" sz="1000" dirty="0">
                <a:solidFill>
                  <a:schemeClr val="tx1"/>
                </a:solidFill>
                <a:latin typeface="Roboto 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3308613" y="1962508"/>
              <a:ext cx="576000" cy="576000"/>
            </a:xfrm>
            <a:prstGeom prst="ellipse">
              <a:avLst/>
            </a:prstGeom>
            <a:solidFill>
              <a:srgbClr val="48DE9D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Picture 6" descr="C:\Users\Andrey\Desktop\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513" y="2070508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228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496235"/>
            <a:ext cx="9144000" cy="164816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Google Shape;202;p17"/>
          <p:cNvSpPr txBox="1"/>
          <p:nvPr/>
        </p:nvSpPr>
        <p:spPr>
          <a:xfrm>
            <a:off x="719999" y="720000"/>
            <a:ext cx="4460014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0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ИНВЕСТОРАМ</a:t>
            </a:r>
            <a:endParaRPr lang="ru-RU" sz="20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1197" y="1512000"/>
            <a:ext cx="217805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Мы ищем финансирование</a:t>
            </a:r>
            <a:endParaRPr lang="ru-RU" sz="12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1198" y="2097520"/>
            <a:ext cx="217805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10 </a:t>
            </a:r>
            <a:r>
              <a:rPr lang="ru-RU" sz="180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транзакций </a:t>
            </a:r>
            <a:endParaRPr lang="ru-RU" sz="1800" b="1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 </a:t>
            </a:r>
            <a:r>
              <a:rPr lang="ru-RU" sz="180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1 000 000 </a:t>
            </a:r>
            <a:r>
              <a:rPr lang="en-US" sz="180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$ </a:t>
            </a:r>
            <a:endParaRPr lang="ru-RU" sz="1800" b="1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06925" y="2097519"/>
            <a:ext cx="380523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Через каждые 6 </a:t>
            </a:r>
            <a:r>
              <a:rPr lang="ru-RU" sz="1800" b="1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месяцев гарантируем </a:t>
            </a:r>
            <a:r>
              <a:rPr lang="ru-RU" sz="180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минимум </a:t>
            </a:r>
            <a:r>
              <a:rPr lang="ru-RU" sz="1800" b="1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 </a:t>
            </a:r>
            <a:r>
              <a:rPr lang="ru-RU" sz="180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% на вложенные средства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19999" y="4136250"/>
            <a:ext cx="14859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b="1" dirty="0" smtClean="0">
                <a:solidFill>
                  <a:srgbClr val="48DE9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10 000 000 </a:t>
            </a:r>
            <a:r>
              <a:rPr lang="en-US" sz="1000" b="1" dirty="0" smtClean="0">
                <a:solidFill>
                  <a:srgbClr val="48DE9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$</a:t>
            </a:r>
            <a:r>
              <a:rPr lang="en-US" sz="1800" b="1" dirty="0" smtClean="0">
                <a:solidFill>
                  <a:srgbClr val="48DE9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endParaRPr lang="ru-RU" sz="1800" b="1" dirty="0">
              <a:solidFill>
                <a:srgbClr val="48DE9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9999" y="3744000"/>
            <a:ext cx="223000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Необходимо на открытие собственных площадок</a:t>
            </a:r>
            <a:endParaRPr lang="ru-RU" sz="10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06925" y="4136251"/>
            <a:ext cx="14859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b="1" dirty="0" smtClean="0">
                <a:solidFill>
                  <a:srgbClr val="48DE9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20 000 000 </a:t>
            </a:r>
            <a:r>
              <a:rPr lang="en-US" sz="1000" b="1" dirty="0" smtClean="0">
                <a:solidFill>
                  <a:srgbClr val="48DE9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$</a:t>
            </a:r>
            <a:r>
              <a:rPr lang="en-US" sz="1800" b="1" dirty="0" smtClean="0">
                <a:solidFill>
                  <a:srgbClr val="48DE9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endParaRPr lang="ru-RU" sz="1800" b="1" dirty="0">
              <a:solidFill>
                <a:srgbClr val="48DE9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05336" y="3744904"/>
            <a:ext cx="244475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Вернуться </a:t>
            </a:r>
          </a:p>
          <a:p>
            <a:r>
              <a:rPr lang="ru-RU" sz="10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инвесторам</a:t>
            </a:r>
            <a:endParaRPr lang="ru-RU" sz="10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CCC2"/>
            </a:gs>
            <a:gs pos="100000">
              <a:srgbClr val="48DE9D">
                <a:lumMod val="100000"/>
              </a:srgbClr>
            </a:gs>
          </a:gsLst>
          <a:lin ang="270000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Andrey\Desktop\logo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267" y="2444009"/>
            <a:ext cx="1080000" cy="10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02;p17"/>
          <p:cNvSpPr txBox="1"/>
          <p:nvPr/>
        </p:nvSpPr>
        <p:spPr>
          <a:xfrm>
            <a:off x="719999" y="720000"/>
            <a:ext cx="1512213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СПАСИБО</a:t>
            </a:r>
            <a:endParaRPr lang="ru-RU" sz="20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443288" y="1708582"/>
            <a:ext cx="2257424" cy="2507070"/>
            <a:chOff x="3443288" y="1708582"/>
            <a:chExt cx="2257424" cy="2507070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3443288" y="3808737"/>
              <a:ext cx="2257424" cy="406915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accent1"/>
              </a:glow>
              <a:outerShdw blurRad="50800" dist="50800" sx="1000" sy="1000" algn="ctr" rotWithShape="0">
                <a:srgbClr val="000000"/>
              </a:outerShdw>
              <a:reflection endPos="0" dist="50800" dir="5400000" sy="-100000" algn="bl" rotWithShape="0"/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ru-RU" sz="1200" dirty="0">
                  <a:solidFill>
                    <a:schemeClr val="bg1"/>
                  </a:solidFill>
                  <a:latin typeface="Roboto "/>
                </a:rPr>
                <a:t>Матросов Евгений Геннадьевич</a:t>
              </a:r>
            </a:p>
          </p:txBody>
        </p:sp>
        <p:pic>
          <p:nvPicPr>
            <p:cNvPr id="6" name="Picture 3" descr="C:\Users\user\Desktop\Фото Евгения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2000" y="1708582"/>
              <a:ext cx="1440000" cy="1922331"/>
            </a:xfrm>
            <a:prstGeom prst="rect">
              <a:avLst/>
            </a:prstGeom>
            <a:noFill/>
            <a:ln w="19050">
              <a:solidFill>
                <a:srgbClr val="2CCCC2"/>
              </a:solidFill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6473825" y="2505754"/>
            <a:ext cx="1943100" cy="912726"/>
            <a:chOff x="6473825" y="2146647"/>
            <a:chExt cx="1943100" cy="912726"/>
          </a:xfrm>
        </p:grpSpPr>
        <p:sp>
          <p:nvSpPr>
            <p:cNvPr id="7" name="TextBox 6"/>
            <p:cNvSpPr txBox="1"/>
            <p:nvPr/>
          </p:nvSpPr>
          <p:spPr>
            <a:xfrm>
              <a:off x="6473825" y="2146647"/>
              <a:ext cx="1943100" cy="201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200" dirty="0">
                  <a:solidFill>
                    <a:schemeClr val="bg1"/>
                  </a:solidFill>
                  <a:latin typeface="Roboto "/>
                </a:rPr>
                <a:t>8 902 582 55 00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3825" y="2509708"/>
              <a:ext cx="1943100" cy="201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Roboto "/>
                </a:rPr>
                <a:t>vtorpluscom@yandex.ru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3825" y="2858099"/>
              <a:ext cx="1943100" cy="201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Roboto "/>
                </a:rPr>
                <a:t>vtorplus.com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522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06285" y="1477130"/>
            <a:ext cx="162000" cy="162000"/>
          </a:xfrm>
          <a:prstGeom prst="ellipse">
            <a:avLst/>
          </a:prstGeom>
          <a:solidFill>
            <a:srgbClr val="48DE9D">
              <a:alpha val="15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59388" y="0"/>
            <a:ext cx="3884612" cy="51435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Google Shape;85;p14"/>
          <p:cNvSpPr txBox="1"/>
          <p:nvPr/>
        </p:nvSpPr>
        <p:spPr>
          <a:xfrm>
            <a:off x="720000" y="720000"/>
            <a:ext cx="1861275" cy="32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Roboto "/>
                <a:ea typeface="Roboto Medium" pitchFamily="2" charset="0"/>
                <a:cs typeface="Roboto Medium" pitchFamily="2" charset="0"/>
                <a:sym typeface="Roboto"/>
              </a:rPr>
              <a:t>ПРОБЛЕМА</a:t>
            </a:r>
            <a:endParaRPr lang="ru-RU" sz="2000" b="1" dirty="0">
              <a:solidFill>
                <a:schemeClr val="dk1"/>
              </a:solidFill>
              <a:latin typeface="Roboto "/>
              <a:ea typeface="Roboto Medium" pitchFamily="2" charset="0"/>
              <a:cs typeface="Roboto Medium" pitchFamily="2" charset="0"/>
              <a:sym typeface="Roboto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902325" y="1129023"/>
            <a:ext cx="2520000" cy="2885454"/>
            <a:chOff x="5902325" y="1296000"/>
            <a:chExt cx="2520000" cy="2885454"/>
          </a:xfrm>
        </p:grpSpPr>
        <p:pic>
          <p:nvPicPr>
            <p:cNvPr id="49" name="Picture 2" descr="C:\Users\user\Desktop\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02325" y="1296000"/>
              <a:ext cx="2520000" cy="1417501"/>
            </a:xfrm>
            <a:prstGeom prst="rect">
              <a:avLst/>
            </a:prstGeom>
            <a:noFill/>
          </p:spPr>
        </p:pic>
        <p:pic>
          <p:nvPicPr>
            <p:cNvPr id="57" name="Picture 3" descr="C:\Users\user\Desktop\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02325" y="2857777"/>
              <a:ext cx="2520000" cy="1323677"/>
            </a:xfrm>
            <a:prstGeom prst="rect">
              <a:avLst/>
            </a:prstGeom>
            <a:noFill/>
          </p:spPr>
        </p:pic>
      </p:grpSp>
      <p:sp>
        <p:nvSpPr>
          <p:cNvPr id="2" name="Прямоугольник 1"/>
          <p:cNvSpPr/>
          <p:nvPr/>
        </p:nvSpPr>
        <p:spPr>
          <a:xfrm>
            <a:off x="1008620" y="1448524"/>
            <a:ext cx="182729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Clr>
                <a:schemeClr val="bg1"/>
              </a:buClr>
            </a:pPr>
            <a:r>
              <a:rPr lang="ru-RU" sz="1200" dirty="0">
                <a:solidFill>
                  <a:schemeClr val="tx1"/>
                </a:solidFill>
                <a:latin typeface="Roboto "/>
              </a:rPr>
              <a:t>Увеличение свалок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08620" y="1818302"/>
            <a:ext cx="186106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Clr>
                <a:schemeClr val="bg1"/>
              </a:buClr>
            </a:pP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>Экология </a:t>
            </a:r>
            <a:r>
              <a:rPr lang="ru-RU" sz="1200" dirty="0">
                <a:solidFill>
                  <a:schemeClr val="tx1"/>
                </a:solidFill>
                <a:latin typeface="Roboto "/>
              </a:rPr>
              <a:t>и </a:t>
            </a: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>переработка</a:t>
            </a:r>
            <a:endParaRPr lang="ru-RU" sz="12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08620" y="2188168"/>
            <a:ext cx="356338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Clr>
                <a:schemeClr val="bg1"/>
              </a:buClr>
            </a:pP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>90% </a:t>
            </a:r>
            <a:r>
              <a:rPr lang="ru-RU" sz="1200" dirty="0">
                <a:solidFill>
                  <a:schemeClr val="tx1"/>
                </a:solidFill>
                <a:latin typeface="Roboto "/>
              </a:rPr>
              <a:t>свозят на полигоны</a:t>
            </a: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>,</a:t>
            </a:r>
            <a:r>
              <a:rPr lang="en-US" sz="1200" dirty="0" smtClean="0">
                <a:solidFill>
                  <a:schemeClr val="tx1"/>
                </a:solidFill>
                <a:latin typeface="Roboto 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>10% перерабатываться</a:t>
            </a:r>
            <a:endParaRPr lang="ru-RU" sz="12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09563" y="2545333"/>
            <a:ext cx="24857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Clr>
                <a:schemeClr val="bg1"/>
              </a:buClr>
            </a:pPr>
            <a:r>
              <a:rPr lang="ru-RU" sz="1200" dirty="0">
                <a:solidFill>
                  <a:schemeClr val="tx1"/>
                </a:solidFill>
                <a:latin typeface="Roboto "/>
              </a:rPr>
              <a:t>Люди платят от 300 </a:t>
            </a: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>₽ до 2 500 </a:t>
            </a:r>
            <a:r>
              <a:rPr lang="ru-RU" sz="1200" dirty="0">
                <a:solidFill>
                  <a:schemeClr val="tx1"/>
                </a:solidFill>
                <a:latin typeface="Roboto "/>
              </a:rPr>
              <a:t>₽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08620" y="2928073"/>
            <a:ext cx="38332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Clr>
                <a:schemeClr val="bg1"/>
              </a:buClr>
            </a:pP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>Не </a:t>
            </a:r>
            <a:r>
              <a:rPr lang="ru-RU" sz="1200" dirty="0">
                <a:solidFill>
                  <a:schemeClr val="tx1"/>
                </a:solidFill>
                <a:latin typeface="Roboto "/>
              </a:rPr>
              <a:t>развита культура раздельного сбора у </a:t>
            </a: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>населения</a:t>
            </a:r>
            <a:endParaRPr lang="ru-RU" sz="12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08619" y="3272103"/>
            <a:ext cx="3563381" cy="4228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Clr>
                <a:schemeClr val="bg1"/>
              </a:buClr>
            </a:pP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>Перерабатывается </a:t>
            </a:r>
            <a:r>
              <a:rPr lang="ru-RU" sz="1200" dirty="0">
                <a:solidFill>
                  <a:schemeClr val="tx1"/>
                </a:solidFill>
                <a:latin typeface="Roboto "/>
              </a:rPr>
              <a:t>не более 20 видов </a:t>
            </a:r>
            <a:r>
              <a:rPr lang="en-US" sz="1200" dirty="0" smtClean="0">
                <a:solidFill>
                  <a:schemeClr val="tx1"/>
                </a:solidFill>
                <a:latin typeface="Roboto 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Roboto "/>
              </a:rPr>
            </a:b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>вторичных ресурсов</a:t>
            </a:r>
            <a:endParaRPr lang="ru-RU" sz="12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2285" y="1513130"/>
            <a:ext cx="86400" cy="86400"/>
          </a:xfrm>
          <a:prstGeom prst="ellipse">
            <a:avLst/>
          </a:prstGeom>
          <a:solidFill>
            <a:srgbClr val="48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706285" y="1831435"/>
            <a:ext cx="162000" cy="162000"/>
            <a:chOff x="706285" y="1831435"/>
            <a:chExt cx="162000" cy="162000"/>
          </a:xfrm>
        </p:grpSpPr>
        <p:sp>
          <p:nvSpPr>
            <p:cNvPr id="33" name="Овал 32"/>
            <p:cNvSpPr/>
            <p:nvPr/>
          </p:nvSpPr>
          <p:spPr>
            <a:xfrm>
              <a:off x="706285" y="1831435"/>
              <a:ext cx="162000" cy="162000"/>
            </a:xfrm>
            <a:prstGeom prst="ellipse">
              <a:avLst/>
            </a:prstGeom>
            <a:solidFill>
              <a:srgbClr val="48DE9D">
                <a:alpha val="15000"/>
              </a:srgbClr>
            </a:solidFill>
            <a:ln>
              <a:noFill/>
            </a:ln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42285" y="1867435"/>
              <a:ext cx="86400" cy="86400"/>
            </a:xfrm>
            <a:prstGeom prst="ellipse">
              <a:avLst/>
            </a:prstGeom>
            <a:solidFill>
              <a:srgbClr val="48D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05600" y="2201301"/>
            <a:ext cx="162000" cy="162000"/>
            <a:chOff x="706285" y="2201301"/>
            <a:chExt cx="162000" cy="162000"/>
          </a:xfrm>
        </p:grpSpPr>
        <p:sp>
          <p:nvSpPr>
            <p:cNvPr id="35" name="Овал 34"/>
            <p:cNvSpPr/>
            <p:nvPr/>
          </p:nvSpPr>
          <p:spPr>
            <a:xfrm>
              <a:off x="706285" y="2201301"/>
              <a:ext cx="162000" cy="162000"/>
            </a:xfrm>
            <a:prstGeom prst="ellipse">
              <a:avLst/>
            </a:prstGeom>
            <a:solidFill>
              <a:srgbClr val="48DE9D">
                <a:alpha val="15000"/>
              </a:srgbClr>
            </a:solidFill>
            <a:ln>
              <a:noFill/>
            </a:ln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744085" y="2239101"/>
              <a:ext cx="86400" cy="86400"/>
            </a:xfrm>
            <a:prstGeom prst="ellipse">
              <a:avLst/>
            </a:prstGeom>
            <a:solidFill>
              <a:srgbClr val="48D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5600" y="2569839"/>
            <a:ext cx="162000" cy="162000"/>
            <a:chOff x="706285" y="2201301"/>
            <a:chExt cx="162000" cy="162000"/>
          </a:xfrm>
        </p:grpSpPr>
        <p:sp>
          <p:nvSpPr>
            <p:cNvPr id="50" name="Овал 49"/>
            <p:cNvSpPr/>
            <p:nvPr/>
          </p:nvSpPr>
          <p:spPr>
            <a:xfrm>
              <a:off x="706285" y="2201301"/>
              <a:ext cx="162000" cy="162000"/>
            </a:xfrm>
            <a:prstGeom prst="ellipse">
              <a:avLst/>
            </a:prstGeom>
            <a:solidFill>
              <a:srgbClr val="48DE9D">
                <a:alpha val="15000"/>
              </a:srgbClr>
            </a:solidFill>
            <a:ln>
              <a:noFill/>
            </a:ln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44085" y="2239101"/>
              <a:ext cx="86400" cy="86400"/>
            </a:xfrm>
            <a:prstGeom prst="ellipse">
              <a:avLst/>
            </a:prstGeom>
            <a:solidFill>
              <a:srgbClr val="48D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705600" y="2943189"/>
            <a:ext cx="162000" cy="162000"/>
            <a:chOff x="706285" y="2201301"/>
            <a:chExt cx="162000" cy="162000"/>
          </a:xfrm>
        </p:grpSpPr>
        <p:sp>
          <p:nvSpPr>
            <p:cNvPr id="53" name="Овал 52"/>
            <p:cNvSpPr/>
            <p:nvPr/>
          </p:nvSpPr>
          <p:spPr>
            <a:xfrm>
              <a:off x="706285" y="2201301"/>
              <a:ext cx="162000" cy="162000"/>
            </a:xfrm>
            <a:prstGeom prst="ellipse">
              <a:avLst/>
            </a:prstGeom>
            <a:solidFill>
              <a:srgbClr val="48DE9D">
                <a:alpha val="15000"/>
              </a:srgbClr>
            </a:solidFill>
            <a:ln>
              <a:noFill/>
            </a:ln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742285" y="2237301"/>
              <a:ext cx="86400" cy="86400"/>
            </a:xfrm>
            <a:prstGeom prst="ellipse">
              <a:avLst/>
            </a:prstGeom>
            <a:solidFill>
              <a:srgbClr val="48D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05600" y="3309878"/>
            <a:ext cx="162000" cy="162000"/>
            <a:chOff x="706285" y="2201301"/>
            <a:chExt cx="162000" cy="162000"/>
          </a:xfrm>
        </p:grpSpPr>
        <p:sp>
          <p:nvSpPr>
            <p:cNvPr id="56" name="Овал 55"/>
            <p:cNvSpPr/>
            <p:nvPr/>
          </p:nvSpPr>
          <p:spPr>
            <a:xfrm>
              <a:off x="706285" y="2201301"/>
              <a:ext cx="162000" cy="162000"/>
            </a:xfrm>
            <a:prstGeom prst="ellipse">
              <a:avLst/>
            </a:prstGeom>
            <a:solidFill>
              <a:srgbClr val="48DE9D">
                <a:alpha val="15000"/>
              </a:srgbClr>
            </a:solidFill>
            <a:ln>
              <a:noFill/>
            </a:ln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42285" y="2237301"/>
              <a:ext cx="86400" cy="86400"/>
            </a:xfrm>
            <a:prstGeom prst="ellipse">
              <a:avLst/>
            </a:prstGeom>
            <a:solidFill>
              <a:srgbClr val="48D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20000" y="1397692"/>
            <a:ext cx="576000" cy="576000"/>
          </a:xfrm>
          <a:prstGeom prst="ellipse">
            <a:avLst/>
          </a:prstGeom>
          <a:solidFill>
            <a:srgbClr val="48DE9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Google Shape;85;p14"/>
          <p:cNvSpPr txBox="1"/>
          <p:nvPr/>
        </p:nvSpPr>
        <p:spPr>
          <a:xfrm>
            <a:off x="720000" y="720000"/>
            <a:ext cx="1861275" cy="32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Roboto "/>
                <a:ea typeface="Roboto Medium" pitchFamily="2" charset="0"/>
                <a:cs typeface="Roboto Medium" pitchFamily="2" charset="0"/>
                <a:sym typeface="Roboto"/>
              </a:rPr>
              <a:t>РЕШЕНИЕ</a:t>
            </a:r>
            <a:endParaRPr lang="ru-RU" sz="2000" b="1" dirty="0">
              <a:solidFill>
                <a:schemeClr val="dk1"/>
              </a:solidFill>
              <a:latin typeface="Roboto "/>
              <a:ea typeface="Roboto Medium" pitchFamily="2" charset="0"/>
              <a:cs typeface="Roboto Medium" pitchFamily="2" charset="0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200" y="2119656"/>
            <a:ext cx="23661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Приложение </a:t>
            </a:r>
            <a:r>
              <a:rPr lang="ru-RU" sz="1000" dirty="0" err="1" smtClean="0">
                <a:solidFill>
                  <a:schemeClr val="tx1"/>
                </a:solidFill>
                <a:latin typeface="Roboto "/>
              </a:rPr>
              <a:t>агрегатор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 </a:t>
            </a:r>
            <a:br>
              <a:rPr lang="ru-RU" sz="1000" dirty="0" smtClean="0">
                <a:solidFill>
                  <a:schemeClr val="tx1"/>
                </a:solidFill>
                <a:latin typeface="Roboto "/>
              </a:rPr>
            </a:b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заявок </a:t>
            </a:r>
            <a:r>
              <a:rPr lang="ru-RU" sz="1000" dirty="0">
                <a:solidFill>
                  <a:schemeClr val="tx1"/>
                </a:solidFill>
                <a:latin typeface="Roboto "/>
              </a:rPr>
              <a:t>как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от </a:t>
            </a:r>
            <a:r>
              <a:rPr lang="ru-RU" sz="1000" dirty="0">
                <a:solidFill>
                  <a:schemeClr val="tx1"/>
                </a:solidFill>
                <a:latin typeface="Roboto "/>
              </a:rPr>
              <a:t>физических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Roboto "/>
              </a:rPr>
            </a:b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так от </a:t>
            </a:r>
            <a:r>
              <a:rPr lang="ru-RU" sz="1000" dirty="0">
                <a:solidFill>
                  <a:schemeClr val="tx1"/>
                </a:solidFill>
                <a:latin typeface="Roboto "/>
              </a:rPr>
              <a:t>юридических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лиц</a:t>
            </a:r>
            <a:endParaRPr lang="ru-RU" sz="10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13113" y="2119656"/>
            <a:ext cx="23661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solidFill>
                  <a:schemeClr val="tx1"/>
                </a:solidFill>
                <a:latin typeface="Roboto "/>
              </a:rPr>
              <a:t>Актуальный прайс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на </a:t>
            </a:r>
            <a:r>
              <a:rPr lang="ru-RU" sz="1000" dirty="0">
                <a:solidFill>
                  <a:schemeClr val="tx1"/>
                </a:solidFill>
                <a:latin typeface="Roboto "/>
              </a:rPr>
              <a:t>вторичные ресурсы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в </a:t>
            </a:r>
            <a:r>
              <a:rPr lang="ru-RU" sz="1000" dirty="0">
                <a:solidFill>
                  <a:schemeClr val="tx1"/>
                </a:solidFill>
                <a:latin typeface="Roboto "/>
              </a:rPr>
              <a:t>режиме онлайн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Roboto "/>
              </a:rPr>
            </a:b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для </a:t>
            </a:r>
            <a:r>
              <a:rPr lang="ru-RU" sz="1000" dirty="0">
                <a:solidFill>
                  <a:schemeClr val="tx1"/>
                </a:solidFill>
                <a:latin typeface="Roboto "/>
              </a:rPr>
              <a:t>всех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пользователей</a:t>
            </a:r>
            <a:endParaRPr lang="ru-RU" sz="10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82236" y="2119656"/>
            <a:ext cx="21002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solidFill>
                  <a:schemeClr val="tx1"/>
                </a:solidFill>
                <a:latin typeface="Roboto "/>
              </a:rPr>
              <a:t>Тендерная площадка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Roboto "/>
              </a:rPr>
            </a:b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для </a:t>
            </a:r>
            <a:r>
              <a:rPr lang="ru-RU" sz="1000" dirty="0">
                <a:solidFill>
                  <a:schemeClr val="tx1"/>
                </a:solidFill>
                <a:latin typeface="Roboto "/>
              </a:rPr>
              <a:t>реализации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Roboto "/>
              </a:rPr>
            </a:b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вторичных </a:t>
            </a:r>
            <a:r>
              <a:rPr lang="ru-RU" sz="1000" dirty="0">
                <a:solidFill>
                  <a:schemeClr val="tx1"/>
                </a:solidFill>
                <a:latin typeface="Roboto "/>
              </a:rPr>
              <a:t>ресурсов</a:t>
            </a:r>
          </a:p>
        </p:txBody>
      </p:sp>
      <p:pic>
        <p:nvPicPr>
          <p:cNvPr id="1032" name="Picture 8" descr="C:\Users\Andrey\Desktop\a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000" y="150786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3308613" y="1397692"/>
            <a:ext cx="576000" cy="576000"/>
          </a:xfrm>
          <a:prstGeom prst="ellipse">
            <a:avLst/>
          </a:prstGeom>
          <a:solidFill>
            <a:srgbClr val="48DE9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Users\Andrey\Desktop\pr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613" y="15056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6083873" y="1397692"/>
            <a:ext cx="576000" cy="576000"/>
          </a:xfrm>
          <a:prstGeom prst="ellipse">
            <a:avLst/>
          </a:prstGeom>
          <a:solidFill>
            <a:srgbClr val="48DE9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10" descr="C:\Users\Andrey\Desktop\ten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873" y="15056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Овал 32"/>
          <p:cNvSpPr/>
          <p:nvPr/>
        </p:nvSpPr>
        <p:spPr>
          <a:xfrm>
            <a:off x="720000" y="3089692"/>
            <a:ext cx="576000" cy="576000"/>
          </a:xfrm>
          <a:prstGeom prst="ellipse">
            <a:avLst/>
          </a:prstGeom>
          <a:solidFill>
            <a:srgbClr val="48DE9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20000" y="3818380"/>
            <a:ext cx="23661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solidFill>
                  <a:schemeClr val="tx1"/>
                </a:solidFill>
                <a:latin typeface="Roboto "/>
              </a:rPr>
              <a:t>Системные поставки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Roboto "/>
              </a:rPr>
            </a:b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на </a:t>
            </a:r>
            <a:r>
              <a:rPr lang="ru-RU" sz="1000" dirty="0">
                <a:solidFill>
                  <a:schemeClr val="tx1"/>
                </a:solidFill>
                <a:latin typeface="Roboto "/>
              </a:rPr>
              <a:t>перерабатывающие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Roboto "/>
              </a:rPr>
            </a:b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предприятия</a:t>
            </a:r>
            <a:endParaRPr lang="ru-RU" sz="1000" dirty="0">
              <a:solidFill>
                <a:schemeClr val="tx1"/>
              </a:solidFill>
              <a:latin typeface="Roboto "/>
            </a:endParaRPr>
          </a:p>
        </p:txBody>
      </p:sp>
      <p:pic>
        <p:nvPicPr>
          <p:cNvPr id="37" name="Picture 11" descr="C:\Users\Andrey\Desktop\deliver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000" y="31976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вал 37"/>
          <p:cNvSpPr/>
          <p:nvPr/>
        </p:nvSpPr>
        <p:spPr>
          <a:xfrm>
            <a:off x="3313113" y="3091034"/>
            <a:ext cx="576000" cy="576000"/>
          </a:xfrm>
          <a:prstGeom prst="ellipse">
            <a:avLst/>
          </a:prstGeom>
          <a:solidFill>
            <a:srgbClr val="48DE9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313113" y="3818380"/>
            <a:ext cx="23661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Увеличение </a:t>
            </a:r>
            <a:br>
              <a:rPr lang="ru-RU" sz="1000" dirty="0" smtClean="0">
                <a:solidFill>
                  <a:schemeClr val="tx1"/>
                </a:solidFill>
                <a:latin typeface="Roboto "/>
              </a:rPr>
            </a:b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перерабатываемых </a:t>
            </a:r>
            <a:br>
              <a:rPr lang="ru-RU" sz="1000" dirty="0" smtClean="0">
                <a:solidFill>
                  <a:schemeClr val="tx1"/>
                </a:solidFill>
                <a:latin typeface="Roboto "/>
              </a:rPr>
            </a:b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материалов до </a:t>
            </a:r>
            <a:r>
              <a:rPr lang="ru-RU" sz="1000" dirty="0">
                <a:solidFill>
                  <a:schemeClr val="tx1"/>
                </a:solidFill>
                <a:latin typeface="Roboto "/>
              </a:rPr>
              <a:t>60 видов</a:t>
            </a:r>
          </a:p>
        </p:txBody>
      </p:sp>
      <p:pic>
        <p:nvPicPr>
          <p:cNvPr id="42" name="Picture 12" descr="C:\Users\Andrey\Desktop\composi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613" y="319903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568530" y="1400951"/>
            <a:ext cx="2362200" cy="2362200"/>
          </a:xfrm>
          <a:prstGeom prst="ellipse">
            <a:avLst/>
          </a:prstGeom>
          <a:solidFill>
            <a:srgbClr val="48DE9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Google Shape;85;p14"/>
          <p:cNvSpPr txBox="1"/>
          <p:nvPr/>
        </p:nvSpPr>
        <p:spPr>
          <a:xfrm>
            <a:off x="720001" y="720000"/>
            <a:ext cx="1572350" cy="32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Roboto "/>
                <a:ea typeface="Roboto Medium" pitchFamily="2" charset="0"/>
                <a:cs typeface="Roboto Medium" pitchFamily="2" charset="0"/>
                <a:sym typeface="Roboto"/>
              </a:rPr>
              <a:t>РЕШЕНИЕ</a:t>
            </a:r>
            <a:endParaRPr lang="ru-RU" sz="2000" b="1" dirty="0">
              <a:solidFill>
                <a:schemeClr val="dk1"/>
              </a:solidFill>
              <a:latin typeface="Roboto "/>
              <a:ea typeface="Roboto Medium" pitchFamily="2" charset="0"/>
              <a:cs typeface="Roboto Medium" pitchFamily="2" charset="0"/>
              <a:sym typeface="Robot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1200" y="1440000"/>
            <a:ext cx="443865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1"/>
                </a:solidFill>
                <a:latin typeface="Roboto "/>
              </a:rPr>
              <a:t>Скачав мобильное приложение «</a:t>
            </a:r>
            <a:r>
              <a:rPr lang="ru-RU" sz="1200" dirty="0" err="1">
                <a:solidFill>
                  <a:schemeClr val="tx1"/>
                </a:solidFill>
                <a:latin typeface="Roboto "/>
              </a:rPr>
              <a:t>Вторплюс</a:t>
            </a:r>
            <a:r>
              <a:rPr lang="ru-RU" sz="1200" dirty="0">
                <a:solidFill>
                  <a:schemeClr val="tx1"/>
                </a:solidFill>
                <a:latin typeface="Roboto "/>
              </a:rPr>
              <a:t>», пользователь получает всю нужную информацию о том, что принимаем </a:t>
            </a: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Roboto "/>
              </a:rPr>
            </a:b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Roboto "/>
              </a:rPr>
              <a:t>как правильно их подготовить для вторичной переработки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11200" y="2360452"/>
            <a:ext cx="4438650" cy="4228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1"/>
                </a:solidFill>
                <a:latin typeface="Roboto "/>
              </a:rPr>
              <a:t>Каждое физическое лицо получает баллы (1 балл = 1 ₽</a:t>
            </a: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>), которые </a:t>
            </a:r>
            <a:r>
              <a:rPr lang="ru-RU" sz="1200" dirty="0">
                <a:solidFill>
                  <a:schemeClr val="tx1"/>
                </a:solidFill>
                <a:latin typeface="Roboto "/>
              </a:rPr>
              <a:t>он может потратить в магазинах партнеров.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11200" y="3071458"/>
            <a:ext cx="443865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1"/>
                </a:solidFill>
                <a:latin typeface="Roboto "/>
              </a:rPr>
              <a:t>Для юридических лиц есть возможность не только </a:t>
            </a: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Roboto "/>
              </a:rPr>
            </a:b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>сдавать </a:t>
            </a:r>
            <a:r>
              <a:rPr lang="ru-RU" sz="1200" dirty="0">
                <a:solidFill>
                  <a:schemeClr val="tx1"/>
                </a:solidFill>
                <a:latin typeface="Roboto "/>
              </a:rPr>
              <a:t>вторичные ресурсы по прайсу, но и доставлять </a:t>
            </a:r>
            <a:r>
              <a:rPr lang="en-US" sz="1200" dirty="0" smtClean="0">
                <a:solidFill>
                  <a:schemeClr val="tx1"/>
                </a:solidFill>
                <a:latin typeface="Roboto 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Roboto "/>
              </a:rPr>
            </a:br>
            <a:r>
              <a:rPr lang="ru-RU" sz="1200" dirty="0" smtClean="0">
                <a:solidFill>
                  <a:schemeClr val="tx1"/>
                </a:solidFill>
                <a:latin typeface="Roboto "/>
              </a:rPr>
              <a:t>их на </a:t>
            </a:r>
            <a:r>
              <a:rPr lang="ru-RU" sz="1200" dirty="0">
                <a:solidFill>
                  <a:schemeClr val="tx1"/>
                </a:solidFill>
                <a:latin typeface="Roboto "/>
              </a:rPr>
              <a:t>приемный пункт за вознаграждение</a:t>
            </a:r>
          </a:p>
        </p:txBody>
      </p:sp>
      <p:pic>
        <p:nvPicPr>
          <p:cNvPr id="2052" name="Picture 4" descr="C:\Users\Andrey\Desktop\mockup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680" y="434329"/>
            <a:ext cx="2950135" cy="42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603600"/>
            <a:ext cx="9144000" cy="1540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Google Shape;202;p17"/>
          <p:cNvSpPr txBox="1"/>
          <p:nvPr/>
        </p:nvSpPr>
        <p:spPr>
          <a:xfrm>
            <a:off x="720000" y="720000"/>
            <a:ext cx="1224688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РЫНОК</a:t>
            </a:r>
            <a:endParaRPr lang="ru-RU"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1200" y="1975956"/>
            <a:ext cx="1822450" cy="16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solidFill>
                  <a:schemeClr val="tx1"/>
                </a:solidFill>
                <a:latin typeface="Roboto "/>
              </a:rPr>
              <a:t>320 городов по 300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тонн</a:t>
            </a:r>
            <a:endParaRPr lang="ru-RU" sz="10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1200" y="2197320"/>
            <a:ext cx="1822450" cy="301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Roboto "/>
              </a:rPr>
              <a:t>96 000 000 </a:t>
            </a:r>
            <a:r>
              <a:rPr lang="ru-RU" sz="1000" b="1" dirty="0" smtClean="0">
                <a:solidFill>
                  <a:schemeClr val="tx1"/>
                </a:solidFill>
                <a:latin typeface="Roboto "/>
              </a:rPr>
              <a:t>кг</a:t>
            </a:r>
            <a:r>
              <a:rPr lang="en-US" sz="1000" b="1" dirty="0" smtClean="0">
                <a:solidFill>
                  <a:schemeClr val="tx1"/>
                </a:solidFill>
                <a:latin typeface="Roboto 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Roboto "/>
              </a:rPr>
              <a:t>/</a:t>
            </a:r>
            <a:r>
              <a:rPr lang="en-US" sz="1000" b="1" dirty="0" smtClean="0">
                <a:solidFill>
                  <a:schemeClr val="tx1"/>
                </a:solidFill>
                <a:latin typeface="Roboto "/>
              </a:rPr>
              <a:t> </a:t>
            </a:r>
            <a:r>
              <a:rPr lang="ru-RU" sz="1000" b="1" dirty="0" err="1" smtClean="0">
                <a:solidFill>
                  <a:schemeClr val="tx1"/>
                </a:solidFill>
                <a:latin typeface="Roboto "/>
              </a:rPr>
              <a:t>мес</a:t>
            </a:r>
            <a:endParaRPr lang="ru-RU" sz="1000" b="1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13113" y="1984451"/>
            <a:ext cx="2058988" cy="16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solidFill>
                  <a:schemeClr val="tx1"/>
                </a:solidFill>
                <a:latin typeface="Roboto "/>
              </a:rPr>
              <a:t>96 000 000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кг * </a:t>
            </a:r>
            <a:r>
              <a:rPr lang="ru-RU" sz="1000" dirty="0">
                <a:solidFill>
                  <a:schemeClr val="tx1"/>
                </a:solidFill>
                <a:latin typeface="Roboto "/>
              </a:rPr>
              <a:t>15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₽</a:t>
            </a:r>
            <a:r>
              <a:rPr lang="en-US" sz="1000" dirty="0" smtClean="0">
                <a:solidFill>
                  <a:schemeClr val="tx1"/>
                </a:solidFill>
                <a:latin typeface="Roboto 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/</a:t>
            </a:r>
            <a:r>
              <a:rPr lang="en-US" sz="1000" dirty="0" smtClean="0">
                <a:solidFill>
                  <a:schemeClr val="tx1"/>
                </a:solidFill>
                <a:latin typeface="Roboto 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кг</a:t>
            </a:r>
            <a:endParaRPr lang="ru-RU" sz="10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13113" y="2210799"/>
            <a:ext cx="2192338" cy="301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Roboto "/>
              </a:rPr>
              <a:t>1 440 000 000 </a:t>
            </a:r>
            <a:r>
              <a:rPr lang="ru-RU" sz="1000" b="1" dirty="0" smtClean="0">
                <a:solidFill>
                  <a:schemeClr val="tx1"/>
                </a:solidFill>
                <a:latin typeface="Roboto "/>
              </a:rPr>
              <a:t>₽</a:t>
            </a:r>
            <a:r>
              <a:rPr lang="en-US" sz="1000" b="1" dirty="0" smtClean="0">
                <a:solidFill>
                  <a:schemeClr val="tx1"/>
                </a:solidFill>
                <a:latin typeface="Roboto 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Roboto "/>
              </a:rPr>
              <a:t>/</a:t>
            </a:r>
            <a:r>
              <a:rPr lang="en-US" sz="1000" b="1" dirty="0" smtClean="0">
                <a:solidFill>
                  <a:schemeClr val="tx1"/>
                </a:solidFill>
                <a:latin typeface="Roboto "/>
              </a:rPr>
              <a:t> </a:t>
            </a:r>
            <a:r>
              <a:rPr lang="ru-RU" sz="1000" b="1" dirty="0" err="1" smtClean="0">
                <a:solidFill>
                  <a:schemeClr val="tx1"/>
                </a:solidFill>
                <a:latin typeface="Roboto "/>
              </a:rPr>
              <a:t>мес</a:t>
            </a:r>
            <a:endParaRPr lang="ru-RU" sz="1000" b="1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02325" y="1967460"/>
            <a:ext cx="2289175" cy="16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1 440 000 000 </a:t>
            </a:r>
            <a:r>
              <a:rPr lang="ru-RU" sz="1000" dirty="0">
                <a:solidFill>
                  <a:schemeClr val="tx1"/>
                </a:solidFill>
                <a:latin typeface="Roboto "/>
              </a:rPr>
              <a:t>₽ </a:t>
            </a: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* 12 месяцев</a:t>
            </a:r>
            <a:endParaRPr lang="ru-RU" sz="10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02325" y="2193808"/>
            <a:ext cx="2409825" cy="301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Roboto "/>
              </a:rPr>
              <a:t>17 280 000 000 </a:t>
            </a:r>
            <a:r>
              <a:rPr lang="ru-RU" sz="1000" b="1" dirty="0" smtClean="0">
                <a:solidFill>
                  <a:schemeClr val="tx1"/>
                </a:solidFill>
                <a:latin typeface="Roboto "/>
              </a:rPr>
              <a:t>₽</a:t>
            </a:r>
            <a:r>
              <a:rPr lang="en-US" sz="1000" b="1" dirty="0" smtClean="0">
                <a:solidFill>
                  <a:schemeClr val="tx1"/>
                </a:solidFill>
                <a:latin typeface="Roboto "/>
              </a:rPr>
              <a:t> / </a:t>
            </a:r>
            <a:r>
              <a:rPr lang="ru-RU" sz="1000" b="1" dirty="0" smtClean="0">
                <a:solidFill>
                  <a:schemeClr val="tx1"/>
                </a:solidFill>
                <a:latin typeface="Roboto "/>
              </a:rPr>
              <a:t>год</a:t>
            </a:r>
            <a:endParaRPr lang="ru-RU" sz="1000" b="1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0000" y="3889132"/>
            <a:ext cx="2245076" cy="16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solidFill>
                  <a:schemeClr val="tx1"/>
                </a:solidFill>
                <a:latin typeface="Roboto "/>
              </a:rPr>
              <a:t>Оборот нашей компании за 2019 год</a:t>
            </a:r>
            <a:endParaRPr lang="ru-RU" sz="10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0000" y="4105132"/>
            <a:ext cx="1822450" cy="301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rgbClr val="48DE9D"/>
                </a:solidFill>
                <a:latin typeface="Roboto "/>
              </a:rPr>
              <a:t>170 000 000 </a:t>
            </a:r>
            <a:r>
              <a:rPr lang="ru-RU" sz="1000" b="1" dirty="0">
                <a:solidFill>
                  <a:srgbClr val="48DE9D"/>
                </a:solidFill>
                <a:latin typeface="Roboto "/>
              </a:rPr>
              <a:t>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3603812"/>
            <a:ext cx="9144000" cy="154058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Google Shape;202;p17"/>
          <p:cNvSpPr txBox="1"/>
          <p:nvPr/>
        </p:nvSpPr>
        <p:spPr>
          <a:xfrm>
            <a:off x="719999" y="720000"/>
            <a:ext cx="2518501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БИЗНЕС-МОДЕЛЬ</a:t>
            </a:r>
            <a:endParaRPr lang="ru-RU"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1200" y="1512000"/>
            <a:ext cx="1870075" cy="5370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Roboto "/>
              </a:rPr>
              <a:t>Подключение площадок </a:t>
            </a:r>
            <a:endParaRPr lang="ru-RU" sz="1000" dirty="0" smtClean="0">
              <a:latin typeface="Roboto 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Roboto "/>
              </a:rPr>
              <a:t>к </a:t>
            </a:r>
            <a:r>
              <a:rPr lang="ru-RU" sz="1000" dirty="0">
                <a:latin typeface="Roboto "/>
              </a:rPr>
              <a:t>системе «</a:t>
            </a:r>
            <a:r>
              <a:rPr lang="ru-RU" sz="1000" dirty="0" err="1">
                <a:latin typeface="Roboto "/>
              </a:rPr>
              <a:t>Вторплюс</a:t>
            </a:r>
            <a:r>
              <a:rPr lang="ru-RU" sz="1000" dirty="0">
                <a:latin typeface="Roboto "/>
              </a:rPr>
              <a:t>» </a:t>
            </a:r>
            <a:endParaRPr lang="ru-RU" sz="1000" dirty="0" smtClean="0">
              <a:latin typeface="Roboto 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Roboto "/>
              </a:rPr>
              <a:t>на </a:t>
            </a:r>
            <a:r>
              <a:rPr lang="ru-RU" sz="1000" dirty="0">
                <a:latin typeface="Roboto "/>
              </a:rPr>
              <a:t>один год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1200" y="2088000"/>
            <a:ext cx="18224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Roboto "/>
              </a:rPr>
              <a:t>120 000 </a:t>
            </a:r>
            <a:r>
              <a:rPr lang="ru-RU" sz="1000" b="1" dirty="0">
                <a:solidFill>
                  <a:schemeClr val="tx1"/>
                </a:solidFill>
                <a:latin typeface="Roboto "/>
              </a:rPr>
              <a:t>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13113" y="1512000"/>
            <a:ext cx="20657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Roboto "/>
              </a:rPr>
              <a:t>Подключение </a:t>
            </a:r>
            <a:br>
              <a:rPr lang="ru-RU" sz="1000" dirty="0">
                <a:latin typeface="Roboto "/>
              </a:rPr>
            </a:br>
            <a:r>
              <a:rPr lang="ru-RU" sz="1000" dirty="0">
                <a:latin typeface="Roboto "/>
              </a:rPr>
              <a:t>к обслуживанию заявок </a:t>
            </a:r>
            <a:br>
              <a:rPr lang="ru-RU" sz="1000" dirty="0">
                <a:latin typeface="Roboto "/>
              </a:rPr>
            </a:br>
            <a:r>
              <a:rPr lang="ru-RU" sz="1000" dirty="0">
                <a:latin typeface="Roboto "/>
              </a:rPr>
              <a:t>от физических лиц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13113" y="2088000"/>
            <a:ext cx="18224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Roboto "/>
              </a:rPr>
              <a:t>1 000 </a:t>
            </a:r>
            <a:r>
              <a:rPr lang="ru-RU" sz="1000" b="1" dirty="0">
                <a:solidFill>
                  <a:schemeClr val="tx1"/>
                </a:solidFill>
                <a:latin typeface="Roboto "/>
              </a:rPr>
              <a:t>₽ / </a:t>
            </a:r>
            <a:r>
              <a:rPr lang="ru-RU" sz="1000" b="1" dirty="0" err="1">
                <a:solidFill>
                  <a:schemeClr val="tx1"/>
                </a:solidFill>
                <a:latin typeface="Roboto "/>
              </a:rPr>
              <a:t>мес</a:t>
            </a:r>
            <a:endParaRPr lang="ru-RU" sz="1000" b="1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13113" y="2602592"/>
            <a:ext cx="15009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Roboto "/>
              </a:rPr>
              <a:t>Проведение </a:t>
            </a:r>
            <a:r>
              <a:rPr lang="ru-RU" sz="1000" dirty="0" smtClean="0">
                <a:latin typeface="Roboto "/>
              </a:rPr>
              <a:t>тендеров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Roboto "/>
              </a:rPr>
              <a:t>(</a:t>
            </a:r>
            <a:r>
              <a:rPr lang="ru-RU" sz="1000" dirty="0">
                <a:latin typeface="Roboto "/>
              </a:rPr>
              <a:t>1 шаг 1 </a:t>
            </a:r>
            <a:r>
              <a:rPr lang="ru-RU" sz="1000" dirty="0" smtClean="0">
                <a:latin typeface="Roboto "/>
              </a:rPr>
              <a:t>рубль) </a:t>
            </a:r>
            <a:endParaRPr lang="ru-RU" sz="1000" dirty="0">
              <a:latin typeface="Roboto 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13113" y="3012992"/>
            <a:ext cx="18224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Roboto "/>
              </a:rPr>
              <a:t>96 000 000 </a:t>
            </a:r>
            <a:r>
              <a:rPr lang="ru-RU" sz="1000" b="1" dirty="0">
                <a:solidFill>
                  <a:schemeClr val="tx1"/>
                </a:solidFill>
                <a:latin typeface="Roboto "/>
              </a:rPr>
              <a:t>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19999" y="3889132"/>
            <a:ext cx="211733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Roboto "/>
              </a:rPr>
              <a:t>Доход с одной площадки в месяц</a:t>
            </a:r>
            <a:endParaRPr lang="ru-RU" sz="1000" dirty="0">
              <a:latin typeface="Roboto 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9999" y="4105132"/>
            <a:ext cx="1822450" cy="301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rgbClr val="48DE9D"/>
                </a:solidFill>
                <a:latin typeface="Roboto "/>
              </a:rPr>
              <a:t>175 000 </a:t>
            </a:r>
            <a:r>
              <a:rPr lang="ru-RU" sz="1000" b="1" dirty="0">
                <a:solidFill>
                  <a:srgbClr val="48DE9D"/>
                </a:solidFill>
                <a:latin typeface="Roboto "/>
              </a:rPr>
              <a:t>₽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313113" y="3889132"/>
            <a:ext cx="217328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Roboto "/>
              </a:rPr>
              <a:t>Доход с одной площадки в год</a:t>
            </a:r>
            <a:endParaRPr lang="ru-RU" sz="1000" dirty="0">
              <a:latin typeface="Roboto 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13113" y="4105132"/>
            <a:ext cx="1822450" cy="301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rgbClr val="48DE9D"/>
                </a:solidFill>
                <a:latin typeface="Roboto "/>
              </a:rPr>
              <a:t>2 100 000 </a:t>
            </a:r>
            <a:r>
              <a:rPr lang="ru-RU" sz="1000" b="1" dirty="0">
                <a:solidFill>
                  <a:srgbClr val="48DE9D"/>
                </a:solidFill>
                <a:latin typeface="Roboto "/>
              </a:rPr>
              <a:t>₽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902325" y="1512000"/>
            <a:ext cx="187007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Roboto "/>
              </a:rPr>
              <a:t>Подключение </a:t>
            </a:r>
            <a:r>
              <a:rPr lang="ru-RU" sz="1000" dirty="0" smtClean="0">
                <a:latin typeface="Roboto "/>
              </a:rPr>
              <a:t/>
            </a:r>
            <a:br>
              <a:rPr lang="ru-RU" sz="1000" dirty="0" smtClean="0">
                <a:latin typeface="Roboto "/>
              </a:rPr>
            </a:br>
            <a:r>
              <a:rPr lang="ru-RU" sz="1000" dirty="0" smtClean="0">
                <a:latin typeface="Roboto "/>
              </a:rPr>
              <a:t>к </a:t>
            </a:r>
            <a:r>
              <a:rPr lang="ru-RU" sz="1000" dirty="0">
                <a:latin typeface="Roboto "/>
              </a:rPr>
              <a:t>обслуживанию заявок </a:t>
            </a:r>
            <a:r>
              <a:rPr lang="ru-RU" sz="1000" dirty="0" smtClean="0">
                <a:latin typeface="Roboto "/>
              </a:rPr>
              <a:t/>
            </a:r>
            <a:br>
              <a:rPr lang="ru-RU" sz="1000" dirty="0" smtClean="0">
                <a:latin typeface="Roboto "/>
              </a:rPr>
            </a:br>
            <a:r>
              <a:rPr lang="ru-RU" sz="1000" dirty="0" smtClean="0">
                <a:latin typeface="Roboto "/>
              </a:rPr>
              <a:t>от юридических лиц </a:t>
            </a:r>
            <a:endParaRPr lang="ru-RU" sz="1000" dirty="0">
              <a:latin typeface="Roboto 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02325" y="2088000"/>
            <a:ext cx="1822450" cy="301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Roboto "/>
              </a:rPr>
              <a:t>1 000 </a:t>
            </a:r>
            <a:r>
              <a:rPr lang="ru-RU" sz="1000" b="1" dirty="0" smtClean="0">
                <a:solidFill>
                  <a:schemeClr val="tx1"/>
                </a:solidFill>
                <a:latin typeface="Roboto "/>
              </a:rPr>
              <a:t>₽</a:t>
            </a:r>
            <a:endParaRPr lang="ru-RU" sz="1000" b="1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9999" y="2601679"/>
            <a:ext cx="167357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Roboto "/>
              </a:rPr>
              <a:t>Создание </a:t>
            </a:r>
            <a:r>
              <a:rPr lang="ru-RU" sz="1000" dirty="0" smtClean="0">
                <a:latin typeface="Roboto "/>
              </a:rPr>
              <a:t/>
            </a:r>
            <a:br>
              <a:rPr lang="ru-RU" sz="1000" dirty="0" smtClean="0">
                <a:latin typeface="Roboto "/>
              </a:rPr>
            </a:br>
            <a:r>
              <a:rPr lang="ru-RU" sz="1000" dirty="0" err="1" smtClean="0">
                <a:latin typeface="Roboto "/>
              </a:rPr>
              <a:t>маркет</a:t>
            </a:r>
            <a:r>
              <a:rPr lang="ru-RU" sz="1000" dirty="0" smtClean="0">
                <a:latin typeface="Roboto "/>
              </a:rPr>
              <a:t> </a:t>
            </a:r>
            <a:r>
              <a:rPr lang="ru-RU" sz="1000" dirty="0" err="1">
                <a:latin typeface="Roboto "/>
              </a:rPr>
              <a:t>плейса</a:t>
            </a:r>
            <a:endParaRPr lang="ru-RU" sz="1000" dirty="0">
              <a:latin typeface="Roboto 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9999" y="3014279"/>
            <a:ext cx="1822450" cy="301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Roboto "/>
              </a:rPr>
              <a:t>10 </a:t>
            </a:r>
            <a:r>
              <a:rPr lang="ru-RU" sz="1000" b="1" dirty="0">
                <a:solidFill>
                  <a:schemeClr val="tx1"/>
                </a:solidFill>
                <a:latin typeface="Roboto "/>
              </a:rPr>
              <a:t>% от оборота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1200" y="1766572"/>
            <a:ext cx="3822700" cy="206584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Google Shape;202;p17"/>
          <p:cNvSpPr txBox="1"/>
          <p:nvPr/>
        </p:nvSpPr>
        <p:spPr>
          <a:xfrm>
            <a:off x="719999" y="720000"/>
            <a:ext cx="2518501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КОНКУРЕНТЫ</a:t>
            </a:r>
            <a:endParaRPr lang="ru-RU"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66460" y="2501382"/>
            <a:ext cx="1912180" cy="596220"/>
            <a:chOff x="1666460" y="2320736"/>
            <a:chExt cx="1912180" cy="5962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666460" y="2320736"/>
              <a:ext cx="1912180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200" dirty="0">
                  <a:latin typeface="Roboto" pitchFamily="2" charset="0"/>
                  <a:ea typeface="Roboto" pitchFamily="2" charset="0"/>
                  <a:cs typeface="Roboto" pitchFamily="2" charset="0"/>
                </a:rPr>
                <a:t>Региональные операторы 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66460" y="2732290"/>
              <a:ext cx="176490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200" dirty="0" smtClean="0">
                  <a:latin typeface="Roboto" pitchFamily="2" charset="0"/>
                  <a:ea typeface="Roboto" pitchFamily="2" charset="0"/>
                  <a:cs typeface="Roboto" pitchFamily="2" charset="0"/>
                </a:rPr>
                <a:t>Экологические проекты</a:t>
              </a:r>
              <a:endParaRPr lang="ru-RU" sz="1200" dirty="0"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606926" y="1766572"/>
            <a:ext cx="3810000" cy="2065840"/>
          </a:xfrm>
          <a:prstGeom prst="rect">
            <a:avLst/>
          </a:prstGeom>
          <a:solidFill>
            <a:srgbClr val="48DE9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Andrey\Desktop\ic_launcher_A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824" y="2396390"/>
            <a:ext cx="806205" cy="8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02;p17"/>
          <p:cNvSpPr txBox="1"/>
          <p:nvPr/>
        </p:nvSpPr>
        <p:spPr>
          <a:xfrm>
            <a:off x="719999" y="720000"/>
            <a:ext cx="4460014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КОНКУРЕНТНЫЕ ПРЕИМУЩЕСТВА</a:t>
            </a:r>
            <a:endParaRPr lang="ru-RU"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20000" y="1532172"/>
            <a:ext cx="576000" cy="576000"/>
          </a:xfrm>
          <a:prstGeom prst="ellipse">
            <a:avLst/>
          </a:prstGeom>
          <a:solidFill>
            <a:srgbClr val="48DE9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1200" y="2254136"/>
            <a:ext cx="2366100" cy="352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Roboto "/>
              </a:rPr>
              <a:t>Современный </a:t>
            </a:r>
            <a:r>
              <a:rPr lang="en-US" sz="1000" dirty="0" smtClean="0">
                <a:latin typeface="Roboto "/>
              </a:rPr>
              <a:t/>
            </a:r>
            <a:br>
              <a:rPr lang="en-US" sz="1000" dirty="0" smtClean="0">
                <a:latin typeface="Roboto "/>
              </a:rPr>
            </a:br>
            <a:r>
              <a:rPr lang="ru-RU" sz="1000" dirty="0" smtClean="0">
                <a:latin typeface="Roboto "/>
              </a:rPr>
              <a:t>удобный </a:t>
            </a:r>
            <a:r>
              <a:rPr lang="ru-RU" sz="1000" dirty="0">
                <a:latin typeface="Roboto "/>
              </a:rPr>
              <a:t>сервис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3113" y="2254136"/>
            <a:ext cx="2366100" cy="352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Roboto "/>
              </a:rPr>
              <a:t>Большой ассортимент </a:t>
            </a:r>
            <a:r>
              <a:rPr lang="en-US" sz="1000" dirty="0" smtClean="0">
                <a:latin typeface="Roboto "/>
              </a:rPr>
              <a:t/>
            </a:r>
            <a:br>
              <a:rPr lang="en-US" sz="1000" dirty="0" smtClean="0">
                <a:latin typeface="Roboto "/>
              </a:rPr>
            </a:br>
            <a:r>
              <a:rPr lang="ru-RU" sz="1000" dirty="0" smtClean="0">
                <a:latin typeface="Roboto "/>
              </a:rPr>
              <a:t>принимаемых вторичных </a:t>
            </a:r>
            <a:r>
              <a:rPr lang="ru-RU" sz="1000" dirty="0">
                <a:latin typeface="Roboto "/>
              </a:rPr>
              <a:t>ресурсов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3308613" y="1532172"/>
            <a:ext cx="576000" cy="576000"/>
          </a:xfrm>
          <a:prstGeom prst="ellipse">
            <a:avLst/>
          </a:prstGeom>
          <a:solidFill>
            <a:srgbClr val="48DE9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0000" y="3002280"/>
            <a:ext cx="576000" cy="576000"/>
          </a:xfrm>
          <a:prstGeom prst="ellipse">
            <a:avLst/>
          </a:prstGeom>
          <a:solidFill>
            <a:srgbClr val="48DE9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06250" y="3730968"/>
            <a:ext cx="2366100" cy="352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Roboto "/>
              </a:rPr>
              <a:t>Мы платим людям деньги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Roboto "/>
              </a:rPr>
              <a:t>за вторичные ресурсы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3313113" y="3003622"/>
            <a:ext cx="576000" cy="576000"/>
          </a:xfrm>
          <a:prstGeom prst="ellipse">
            <a:avLst/>
          </a:prstGeom>
          <a:solidFill>
            <a:srgbClr val="48DE9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313113" y="3730968"/>
            <a:ext cx="25892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Roboto "/>
              </a:rPr>
              <a:t>Системные поставки вторичных </a:t>
            </a:r>
            <a:r>
              <a:rPr lang="ru-RU" sz="1000" dirty="0" smtClean="0">
                <a:latin typeface="Roboto "/>
              </a:rPr>
              <a:t>ресурсов </a:t>
            </a:r>
            <a:r>
              <a:rPr lang="ru-RU" sz="1000" dirty="0">
                <a:latin typeface="Roboto "/>
              </a:rPr>
              <a:t>на </a:t>
            </a:r>
            <a:r>
              <a:rPr lang="ru-RU" sz="1000" dirty="0" smtClean="0">
                <a:latin typeface="Roboto "/>
              </a:rPr>
              <a:t>перерабатывающие</a:t>
            </a:r>
            <a:r>
              <a:rPr lang="en-US" sz="1000" dirty="0" smtClean="0">
                <a:latin typeface="Roboto "/>
              </a:rPr>
              <a:t> </a:t>
            </a:r>
            <a:r>
              <a:rPr lang="ru-RU" sz="1000" dirty="0" smtClean="0">
                <a:latin typeface="Roboto "/>
              </a:rPr>
              <a:t>предприятия</a:t>
            </a:r>
            <a:endParaRPr lang="ru-RU" sz="1000" dirty="0">
              <a:latin typeface="Roboto "/>
            </a:endParaRPr>
          </a:p>
        </p:txBody>
      </p:sp>
      <p:pic>
        <p:nvPicPr>
          <p:cNvPr id="5122" name="Picture 2" descr="C:\Users\Andrey\Desktop\serv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000" y="16401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Andrey\Desktop\composi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613" y="16401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Andrey\Desktop\deliver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113" y="311162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ndrey\Desktop\mone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000" y="31102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1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533900" y="1"/>
            <a:ext cx="4610100" cy="51444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Google Shape;202;p17"/>
          <p:cNvSpPr txBox="1"/>
          <p:nvPr/>
        </p:nvSpPr>
        <p:spPr>
          <a:xfrm>
            <a:off x="719999" y="720000"/>
            <a:ext cx="2593114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ТЕКУЩАЯ СТАДИЯ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1200" y="1512000"/>
            <a:ext cx="1870075" cy="16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Roboto "/>
              </a:rPr>
              <a:t>Оборот за 2019 год</a:t>
            </a:r>
            <a:endParaRPr lang="ru-RU" sz="1000" dirty="0">
              <a:latin typeface="Roboto 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1200" y="1737375"/>
            <a:ext cx="1822450" cy="301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Roboto "/>
              </a:rPr>
              <a:t>170 000 000 </a:t>
            </a:r>
            <a:r>
              <a:rPr lang="ru-RU" sz="1000" b="1" dirty="0">
                <a:solidFill>
                  <a:schemeClr val="tx1"/>
                </a:solidFill>
                <a:latin typeface="Roboto "/>
              </a:rPr>
              <a:t>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1200" y="2340000"/>
            <a:ext cx="2065711" cy="16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Roboto "/>
              </a:rPr>
              <a:t>Перерабатывающих предприятий</a:t>
            </a:r>
            <a:endParaRPr lang="ru-RU" sz="1000" dirty="0">
              <a:latin typeface="Roboto 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1200" y="2556000"/>
            <a:ext cx="1822450" cy="301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Roboto "/>
              </a:rPr>
              <a:t>30 </a:t>
            </a:r>
            <a:r>
              <a:rPr lang="ru-RU" sz="1000" b="1" dirty="0" smtClean="0">
                <a:solidFill>
                  <a:schemeClr val="tx1"/>
                </a:solidFill>
                <a:latin typeface="Roboto "/>
              </a:rPr>
              <a:t>заводов</a:t>
            </a:r>
            <a:endParaRPr lang="ru-RU" sz="1000" b="1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78700" y="1524622"/>
            <a:ext cx="1870075" cy="16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Roboto "/>
              </a:rPr>
              <a:t>Годовой оборот</a:t>
            </a:r>
            <a:endParaRPr lang="ru-RU" sz="1000" dirty="0">
              <a:latin typeface="Roboto 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78700" y="1736247"/>
            <a:ext cx="18224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rgbClr val="48DE9D"/>
                </a:solidFill>
                <a:latin typeface="Roboto "/>
              </a:rPr>
              <a:t>30 000 000 000 </a:t>
            </a:r>
            <a:r>
              <a:rPr lang="ru-RU" sz="1000" b="1" dirty="0">
                <a:solidFill>
                  <a:srgbClr val="48DE9D"/>
                </a:solidFill>
                <a:latin typeface="Roboto "/>
              </a:rPr>
              <a:t>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178700" y="2340000"/>
            <a:ext cx="2065711" cy="16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Roboto "/>
              </a:rPr>
              <a:t>Объединить </a:t>
            </a:r>
            <a:endParaRPr lang="ru-RU" sz="1000" dirty="0">
              <a:latin typeface="Roboto 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78699" y="2556000"/>
            <a:ext cx="258921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rgbClr val="48DE9D"/>
                </a:solidFill>
                <a:latin typeface="Roboto "/>
              </a:rPr>
              <a:t>300 </a:t>
            </a:r>
            <a:r>
              <a:rPr lang="ru-RU" sz="1000" b="1" dirty="0" smtClean="0">
                <a:solidFill>
                  <a:srgbClr val="48DE9D"/>
                </a:solidFill>
                <a:latin typeface="Roboto "/>
              </a:rPr>
              <a:t>перерабатывающих предприятий</a:t>
            </a:r>
            <a:endParaRPr lang="ru-RU" sz="1000" b="1" dirty="0">
              <a:solidFill>
                <a:srgbClr val="48DE9D"/>
              </a:solidFill>
              <a:latin typeface="Roboto 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78699" y="3214953"/>
            <a:ext cx="2777708" cy="16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48DE9D"/>
                </a:solidFill>
                <a:latin typeface="Roboto "/>
              </a:rPr>
              <a:t>Выход на международный рынок</a:t>
            </a:r>
            <a:endParaRPr lang="ru-RU" sz="400" dirty="0">
              <a:solidFill>
                <a:srgbClr val="48DE9D"/>
              </a:solidFill>
              <a:latin typeface="Roboto "/>
            </a:endParaRPr>
          </a:p>
        </p:txBody>
      </p:sp>
      <p:sp>
        <p:nvSpPr>
          <p:cNvPr id="31" name="Google Shape;202;p17"/>
          <p:cNvSpPr txBox="1"/>
          <p:nvPr/>
        </p:nvSpPr>
        <p:spPr>
          <a:xfrm>
            <a:off x="5180013" y="720000"/>
            <a:ext cx="2593114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0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ЦЕЛИ</a:t>
            </a:r>
          </a:p>
        </p:txBody>
      </p:sp>
    </p:spTree>
    <p:extLst>
      <p:ext uri="{BB962C8B-B14F-4D97-AF65-F5344CB8AC3E}">
        <p14:creationId xmlns:p14="http://schemas.microsoft.com/office/powerpoint/2010/main" xmlns="" val="21838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345</Words>
  <Application>Microsoft Office PowerPoint</Application>
  <PresentationFormat>Экран (16:9)</PresentationFormat>
  <Paragraphs>88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Roboto </vt:lpstr>
      <vt:lpstr>Roboto</vt:lpstr>
      <vt:lpstr>Roboto Medium</vt:lpstr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user</cp:lastModifiedBy>
  <cp:revision>42</cp:revision>
  <dcterms:modified xsi:type="dcterms:W3CDTF">2020-08-10T12:01:58Z</dcterms:modified>
</cp:coreProperties>
</file>