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4" r:id="rId1"/>
  </p:sldMasterIdLst>
  <p:notesMasterIdLst>
    <p:notesMasterId r:id="rId15"/>
  </p:notesMasterIdLst>
  <p:sldIdLst>
    <p:sldId id="269" r:id="rId2"/>
    <p:sldId id="257" r:id="rId3"/>
    <p:sldId id="283" r:id="rId4"/>
    <p:sldId id="292" r:id="rId5"/>
    <p:sldId id="293" r:id="rId6"/>
    <p:sldId id="294" r:id="rId7"/>
    <p:sldId id="285" r:id="rId8"/>
    <p:sldId id="295" r:id="rId9"/>
    <p:sldId id="296" r:id="rId10"/>
    <p:sldId id="281" r:id="rId11"/>
    <p:sldId id="289" r:id="rId12"/>
    <p:sldId id="297" r:id="rId13"/>
    <p:sldId id="279" r:id="rId14"/>
  </p:sldIdLst>
  <p:sldSz cx="24384000" cy="13716000"/>
  <p:notesSz cx="6858000" cy="9144000"/>
  <p:embeddedFontLst>
    <p:embeddedFont>
      <p:font typeface="TT Norms Black" charset="-52"/>
      <p:bold r:id="rId16"/>
    </p:embeddedFont>
    <p:embeddedFont>
      <p:font typeface="Helvetica Neue Light" charset="0"/>
      <p:regular r:id="rId17"/>
      <p:bold r:id="rId18"/>
      <p:italic r:id="rId19"/>
      <p:boldItalic r:id="rId20"/>
    </p:embeddedFont>
    <p:embeddedFont>
      <p:font typeface="Qanelas ExtraBold" charset="-52"/>
      <p:bold r:id="rId21"/>
    </p:embeddedFont>
    <p:embeddedFont>
      <p:font typeface="Yu Gothic UI Semibold" pitchFamily="34" charset="-128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TT Norms Medium" charset="-52"/>
      <p:regular r:id="rId27"/>
    </p:embeddedFont>
    <p:embeddedFont>
      <p:font typeface="Helvetica Neue" charset="0"/>
      <p:regular r:id="rId28"/>
      <p:bold r:id="rId29"/>
      <p:italic r:id="rId30"/>
      <p:boldItalic r:id="rId31"/>
    </p:embeddedFont>
    <p:embeddedFont>
      <p:font typeface="TT Norms Heavy" charset="-52"/>
      <p:bold r:id="rId32"/>
    </p:embeddedFont>
    <p:embeddedFont>
      <p:font typeface="Merriweather Sans" charset="0"/>
      <p:italic r:id="rId33"/>
      <p:boldItalic r:id="rId34"/>
    </p:embeddedFont>
    <p:embeddedFont>
      <p:font typeface="TT Norms Bold" charset="-52"/>
      <p:bold r:id="rId35"/>
    </p:embeddedFont>
    <p:embeddedFont>
      <p:font typeface="TT Norms Regular" charset="-52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BC8AFB"/>
    <a:srgbClr val="66FF99"/>
    <a:srgbClr val="2B1727"/>
    <a:srgbClr val="2E1914"/>
    <a:srgbClr val="FF5050"/>
    <a:srgbClr val="26283A"/>
    <a:srgbClr val="FFFF00"/>
    <a:srgbClr val="BE4E4E"/>
    <a:srgbClr val="F9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6372" autoAdjust="0"/>
  </p:normalViewPr>
  <p:slideViewPr>
    <p:cSldViewPr snapToGrid="0">
      <p:cViewPr>
        <p:scale>
          <a:sx n="47" d="100"/>
          <a:sy n="47" d="100"/>
        </p:scale>
        <p:origin x="-158" y="23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8337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0484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0484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3898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4842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491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6971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6813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0969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6551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4182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360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11970974" y="10318812"/>
            <a:ext cx="432005" cy="44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3 шт.">
  <p:cSld name="Фото — 3 шт.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pic" idx="2"/>
          </p:nvPr>
        </p:nvSpPr>
        <p:spPr>
          <a:xfrm>
            <a:off x="12362780" y="7028780"/>
            <a:ext cx="4219281" cy="2983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pic" idx="3"/>
          </p:nvPr>
        </p:nvSpPr>
        <p:spPr>
          <a:xfrm>
            <a:off x="12367697" y="3703587"/>
            <a:ext cx="4219281" cy="2983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pic" idx="4"/>
          </p:nvPr>
        </p:nvSpPr>
        <p:spPr>
          <a:xfrm>
            <a:off x="7801942" y="3703587"/>
            <a:ext cx="4219281" cy="630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970974" y="10318812"/>
            <a:ext cx="432005" cy="44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">
  <p:cSld name="Цитата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8053089" y="8032277"/>
            <a:ext cx="8277822" cy="59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8053089" y="6202536"/>
            <a:ext cx="8277822" cy="889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ctr" anchorCtr="0"/>
          <a:lstStyle>
            <a:lvl1pPr marL="457200" marR="0" lvl="0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11970974" y="10318812"/>
            <a:ext cx="432005" cy="44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">
  <p:cSld name="Фото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hape 53" descr="SSH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109448" y="388794"/>
            <a:ext cx="1884055" cy="1880264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11970974" y="10318812"/>
            <a:ext cx="432005" cy="44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заголовок">
  <p:cSld name="Заголовок и подзаголовок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9087817" y="4936721"/>
            <a:ext cx="6208369" cy="195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125" tIns="30125" rIns="30125" bIns="301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Helvetica Neue Light"/>
              <a:buNone/>
              <a:defRPr sz="1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9087817" y="6948413"/>
            <a:ext cx="6208369" cy="670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125" tIns="30125" rIns="30125" bIns="301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11996400" y="9453609"/>
            <a:ext cx="383664" cy="39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125" tIns="30125" rIns="30125" bIns="301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 — по центру">
  <p:cSld name="Заголовок — по центру 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9087817" y="5878524"/>
            <a:ext cx="6208369" cy="195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125" tIns="30125" rIns="30125" bIns="301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Helvetica Neue Light"/>
              <a:buNone/>
              <a:defRPr sz="1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996400" y="9453609"/>
            <a:ext cx="383664" cy="39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125" tIns="30125" rIns="30125" bIns="301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1676404" y="730256"/>
            <a:ext cx="21031202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676404" y="3651250"/>
            <a:ext cx="21031202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22172991" y="12802244"/>
            <a:ext cx="534611" cy="55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1676404" y="730256"/>
            <a:ext cx="21031202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676404" y="3651250"/>
            <a:ext cx="21031202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22172991" y="12802244"/>
            <a:ext cx="534611" cy="55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заголовок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8053089" y="4296295"/>
            <a:ext cx="8277822" cy="261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8053089" y="6978550"/>
            <a:ext cx="8277822" cy="89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11970974" y="10318812"/>
            <a:ext cx="432005" cy="44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горизонтально">
  <p:cSld name="Фото — горизонтально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pic" idx="2"/>
          </p:nvPr>
        </p:nvSpPr>
        <p:spPr>
          <a:xfrm>
            <a:off x="8319306" y="3502669"/>
            <a:ext cx="7735346" cy="468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8053089" y="8314655"/>
            <a:ext cx="8277822" cy="112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8053089" y="9479977"/>
            <a:ext cx="8277822" cy="894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970974" y="10313789"/>
            <a:ext cx="432005" cy="44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 — по центру">
  <p:cSld name="Заголовок — по центру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8053089" y="5552032"/>
            <a:ext cx="8277822" cy="261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1970974" y="10318812"/>
            <a:ext cx="432005" cy="44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вертикально">
  <p:cSld name="Фото — вертикально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pic" idx="2"/>
          </p:nvPr>
        </p:nvSpPr>
        <p:spPr>
          <a:xfrm>
            <a:off x="12362780" y="3502669"/>
            <a:ext cx="4219281" cy="6509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7801942" y="3502669"/>
            <a:ext cx="4219281" cy="3154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 Light"/>
              <a:buNone/>
              <a:defRPr sz="8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7801942" y="6767586"/>
            <a:ext cx="4219281" cy="324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970974" y="10318812"/>
            <a:ext cx="432005" cy="44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 — вверху">
  <p:cSld name="Заголовок — вверху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7801942" y="3351981"/>
            <a:ext cx="8780119" cy="1707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970974" y="10318812"/>
            <a:ext cx="432005" cy="44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ункты">
  <p:cSld name="Заголовок и пункты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801942" y="3351981"/>
            <a:ext cx="8780119" cy="1707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801942" y="5059784"/>
            <a:ext cx="8780119" cy="497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ctr" anchorCtr="0"/>
          <a:lstStyle>
            <a:lvl1pPr marL="457200" marR="0" lvl="0" indent="-4572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572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572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970974" y="10318812"/>
            <a:ext cx="432005" cy="44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пункты и фото">
  <p:cSld name="Заголовок, пункты и фото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pic" idx="2"/>
          </p:nvPr>
        </p:nvSpPr>
        <p:spPr>
          <a:xfrm>
            <a:off x="12362780" y="5059784"/>
            <a:ext cx="4219281" cy="497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7801942" y="3351981"/>
            <a:ext cx="8780119" cy="1707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7801942" y="5059784"/>
            <a:ext cx="4219281" cy="497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ctr" anchorCtr="0"/>
          <a:lstStyle>
            <a:lvl1pPr marL="457200" marR="0" lvl="0" indent="-40957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0957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0957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0957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0957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11970974" y="10318812"/>
            <a:ext cx="432005" cy="44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нкты">
  <p:cSld name="Пункты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7801942" y="4004964"/>
            <a:ext cx="8780119" cy="570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ctr" anchorCtr="0"/>
          <a:lstStyle>
            <a:lvl1pPr marL="457200" marR="0" lvl="0" indent="-4572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572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572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11970974" y="10318812"/>
            <a:ext cx="432005" cy="44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75" tIns="40175" rIns="40175" bIns="401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676404" y="730256"/>
            <a:ext cx="21031202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676404" y="3651250"/>
            <a:ext cx="21031202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22172991" y="12802244"/>
            <a:ext cx="534611" cy="55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47626" y="2591575"/>
            <a:ext cx="10469662" cy="481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9600" b="1" dirty="0" smtClean="0">
                <a:solidFill>
                  <a:schemeClr val="bg1"/>
                </a:solidFill>
                <a:latin typeface="TT Norms Black" panose="02000903040000020004" pitchFamily="50" charset="-52"/>
              </a:rPr>
              <a:t>АЛЕКСЕЙ</a:t>
            </a:r>
          </a:p>
          <a:p>
            <a:pPr>
              <a:lnSpc>
                <a:spcPct val="80000"/>
              </a:lnSpc>
            </a:pPr>
            <a:r>
              <a:rPr lang="ru-RU" sz="9600" b="1" dirty="0" smtClean="0">
                <a:solidFill>
                  <a:schemeClr val="bg1"/>
                </a:solidFill>
                <a:latin typeface="TT Norms Black" panose="02000903040000020004" pitchFamily="50" charset="-52"/>
              </a:rPr>
              <a:t>ЖУКЕВИЧ</a:t>
            </a:r>
          </a:p>
          <a:p>
            <a:pPr>
              <a:lnSpc>
                <a:spcPct val="80000"/>
              </a:lnSpc>
            </a:pPr>
            <a:endParaRPr lang="en-US" sz="7200" b="1" dirty="0">
              <a:solidFill>
                <a:srgbClr val="FFFF00"/>
              </a:solidFill>
              <a:latin typeface="Qanelas ExtraBold" panose="00000900000000000000" pitchFamily="50" charset="-52"/>
            </a:endParaRPr>
          </a:p>
          <a:p>
            <a:pPr>
              <a:lnSpc>
                <a:spcPct val="80000"/>
              </a:lnSpc>
            </a:pPr>
            <a:r>
              <a:rPr lang="ru-RU" sz="6000" b="1" dirty="0" smtClean="0">
                <a:solidFill>
                  <a:schemeClr val="bg2"/>
                </a:solidFill>
                <a:latin typeface="TT Norms Bold" panose="02000803040000020004" pitchFamily="50" charset="-52"/>
              </a:rPr>
              <a:t>ОНЛАЙН ПЛАТФОРМА</a:t>
            </a:r>
          </a:p>
          <a:p>
            <a:pPr>
              <a:lnSpc>
                <a:spcPct val="80000"/>
              </a:lnSpc>
            </a:pPr>
            <a:r>
              <a:rPr lang="ru-RU" sz="6000" b="1" dirty="0" smtClean="0">
                <a:solidFill>
                  <a:schemeClr val="bg2"/>
                </a:solidFill>
                <a:latin typeface="TT Norms Bold" panose="02000803040000020004" pitchFamily="50" charset="-52"/>
              </a:rPr>
              <a:t>ЛЕГКОВЫХ РЕШЕНИЙ</a:t>
            </a:r>
            <a:endParaRPr lang="en-US" sz="3600" b="1" dirty="0">
              <a:solidFill>
                <a:schemeClr val="bg2"/>
              </a:solidFill>
              <a:latin typeface="TT Norms Bold" panose="02000803040000020004" pitchFamily="50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944600" y="0"/>
            <a:ext cx="104394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T Norms Bold" panose="02000803040000020004" pitchFamily="50" charset="-52"/>
            </a:endParaRPr>
          </a:p>
          <a:p>
            <a:pPr algn="ctr"/>
            <a:endParaRPr lang="en-US" sz="3200" dirty="0" smtClean="0">
              <a:solidFill>
                <a:schemeClr val="tx1"/>
              </a:solidFill>
              <a:latin typeface="TT Norms Bold" panose="02000803040000020004" pitchFamily="50" charset="-52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T Norms Bold" panose="02000803040000020004" pitchFamily="50" charset="-52"/>
            </a:endParaRPr>
          </a:p>
          <a:p>
            <a:pPr algn="ctr"/>
            <a:endParaRPr lang="en-US" sz="3200" dirty="0" smtClean="0">
              <a:solidFill>
                <a:schemeClr val="tx1"/>
              </a:solidFill>
              <a:latin typeface="TT Norms Bold" panose="02000803040000020004" pitchFamily="50" charset="-52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6876" y="12190583"/>
            <a:ext cx="2366780" cy="9232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47626" y="12421397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  <a:latin typeface="DIN Pro Cond Black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24" y="10807118"/>
            <a:ext cx="9270055" cy="20600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599" y="0"/>
            <a:ext cx="10439401" cy="137249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625" y="11985567"/>
            <a:ext cx="2366780" cy="9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45675F2-1D09-4874-B4F9-B7BC9A26300D}"/>
              </a:ext>
            </a:extLst>
          </p:cNvPr>
          <p:cNvSpPr txBox="1">
            <a:spLocks/>
          </p:cNvSpPr>
          <p:nvPr/>
        </p:nvSpPr>
        <p:spPr>
          <a:xfrm>
            <a:off x="1912368" y="1533833"/>
            <a:ext cx="11822682" cy="1194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7200" dirty="0" smtClean="0">
                <a:latin typeface="TT Norms Heavy" panose="02000503030000020004" pitchFamily="50" charset="-52"/>
              </a:rPr>
              <a:t>9. КОМА</a:t>
            </a:r>
            <a:r>
              <a:rPr lang="ru-RU" sz="7200" dirty="0">
                <a:latin typeface="TT Norms Heavy" panose="02000503030000020004" pitchFamily="50" charset="-52"/>
              </a:rPr>
              <a:t>Н</a:t>
            </a:r>
            <a:r>
              <a:rPr lang="ru-RU" sz="7200" dirty="0" smtClean="0">
                <a:latin typeface="TT Norms Heavy" panose="02000503030000020004" pitchFamily="50" charset="-52"/>
              </a:rPr>
              <a:t>ДА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951" y="11957538"/>
            <a:ext cx="2366780" cy="923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94" y="2728756"/>
            <a:ext cx="18320657" cy="1051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0171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45675F2-1D09-4874-B4F9-B7BC9A26300D}"/>
              </a:ext>
            </a:extLst>
          </p:cNvPr>
          <p:cNvSpPr txBox="1">
            <a:spLocks/>
          </p:cNvSpPr>
          <p:nvPr/>
        </p:nvSpPr>
        <p:spPr>
          <a:xfrm>
            <a:off x="1912368" y="1533833"/>
            <a:ext cx="11822682" cy="1194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7200" dirty="0" smtClean="0">
                <a:solidFill>
                  <a:schemeClr val="bg1"/>
                </a:solidFill>
                <a:latin typeface="TT Norms Heavy" panose="02000503030000020004" pitchFamily="50" charset="-52"/>
              </a:rPr>
              <a:t>1</a:t>
            </a:r>
            <a:r>
              <a:rPr lang="en-US" sz="7200" dirty="0" smtClean="0">
                <a:solidFill>
                  <a:schemeClr val="bg1"/>
                </a:solidFill>
                <a:latin typeface="TT Norms Heavy" panose="02000503030000020004" pitchFamily="50" charset="-52"/>
              </a:rPr>
              <a:t>0</a:t>
            </a:r>
            <a:r>
              <a:rPr lang="ru-RU" sz="7200" dirty="0" smtClean="0">
                <a:solidFill>
                  <a:schemeClr val="bg1"/>
                </a:solidFill>
                <a:latin typeface="TT Norms Heavy" panose="02000503030000020004" pitchFamily="50" charset="-52"/>
              </a:rPr>
              <a:t>. ИНВЕСТОРАМ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93105" y="4485539"/>
            <a:ext cx="8138664" cy="867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4400" dirty="0">
                <a:solidFill>
                  <a:schemeClr val="bg1"/>
                </a:solidFill>
                <a:latin typeface="TT Norms Medium" panose="02000803030000020003" pitchFamily="50" charset="-52"/>
              </a:rPr>
              <a:t>Мы </a:t>
            </a:r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ищем финансирование в форме займа или долевого участия инвестора.</a:t>
            </a:r>
          </a:p>
          <a:p>
            <a:pPr fontAlgn="base"/>
            <a:endParaRPr lang="ru-RU" sz="4400" dirty="0">
              <a:solidFill>
                <a:schemeClr val="bg1"/>
              </a:solidFill>
              <a:latin typeface="TT Norms Bold" panose="02000803040000020004" pitchFamily="50" charset="-52"/>
            </a:endParaRPr>
          </a:p>
          <a:p>
            <a:pPr fontAlgn="base"/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На таких-то условиях</a:t>
            </a:r>
            <a:r>
              <a:rPr lang="en-US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:</a:t>
            </a:r>
            <a:endParaRPr lang="ru-RU" sz="4400" dirty="0" smtClean="0">
              <a:solidFill>
                <a:schemeClr val="bg1"/>
              </a:solidFill>
              <a:latin typeface="TT Norms Medium" panose="02000803030000020003" pitchFamily="50" charset="-52"/>
            </a:endParaRPr>
          </a:p>
          <a:p>
            <a:pPr fontAlgn="base"/>
            <a:r>
              <a:rPr lang="ru-RU" sz="4400" dirty="0" err="1" smtClean="0">
                <a:solidFill>
                  <a:schemeClr val="bg1"/>
                </a:solidFill>
                <a:latin typeface="TT Norms Medium" panose="02000803030000020003" pitchFamily="50" charset="-52"/>
              </a:rPr>
              <a:t>Займ</a:t>
            </a:r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 </a:t>
            </a:r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на 1-3 года под 24-36% г.</a:t>
            </a:r>
          </a:p>
          <a:p>
            <a:pPr fontAlgn="base"/>
            <a:r>
              <a:rPr lang="ru-RU" sz="4400" dirty="0" err="1" smtClean="0">
                <a:solidFill>
                  <a:schemeClr val="bg1"/>
                </a:solidFill>
                <a:latin typeface="TT Norms Medium" panose="02000803030000020003" pitchFamily="50" charset="-52"/>
              </a:rPr>
              <a:t>Займ</a:t>
            </a:r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 обеспечен авто и недвижимостью.</a:t>
            </a:r>
          </a:p>
          <a:p>
            <a:pPr fontAlgn="base"/>
            <a:endParaRPr lang="ru-RU" sz="4400" dirty="0" smtClean="0">
              <a:solidFill>
                <a:schemeClr val="bg1"/>
              </a:solidFill>
              <a:latin typeface="TT Norms Medium" panose="02000803030000020003" pitchFamily="50" charset="-52"/>
            </a:endParaRPr>
          </a:p>
          <a:p>
            <a:pPr fontAlgn="base"/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Дол</a:t>
            </a:r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евое участие</a:t>
            </a:r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 </a:t>
            </a:r>
            <a:r>
              <a:rPr lang="ru-RU" sz="5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10-30% </a:t>
            </a:r>
            <a:r>
              <a:rPr lang="en-US" sz="5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:</a:t>
            </a:r>
          </a:p>
          <a:p>
            <a:pPr fontAlgn="base"/>
            <a:r>
              <a:rPr lang="ru-RU" sz="5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-</a:t>
            </a:r>
            <a:r>
              <a:rPr lang="en-US" sz="5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100 </a:t>
            </a:r>
            <a:r>
              <a:rPr lang="en-US" sz="5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000 000 </a:t>
            </a:r>
            <a:r>
              <a:rPr lang="en-US" sz="5400" dirty="0">
                <a:solidFill>
                  <a:schemeClr val="bg1"/>
                </a:solidFill>
                <a:latin typeface="TT Norms Bold" panose="02000803040000020004" pitchFamily="50" charset="-52"/>
              </a:rPr>
              <a:t>₽</a:t>
            </a:r>
            <a:r>
              <a:rPr lang="ru-RU" sz="5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.</a:t>
            </a:r>
          </a:p>
          <a:p>
            <a:pPr fontAlgn="base"/>
            <a:r>
              <a:rPr lang="ru-RU" sz="5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-300 </a:t>
            </a:r>
            <a:r>
              <a:rPr lang="ru-RU" sz="5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000 000 </a:t>
            </a:r>
            <a:r>
              <a:rPr lang="en-US" sz="5400" dirty="0">
                <a:solidFill>
                  <a:schemeClr val="bg1"/>
                </a:solidFill>
                <a:latin typeface="TT Norms Bold" panose="02000803040000020004" pitchFamily="50" charset="-52"/>
              </a:rPr>
              <a:t>₽</a:t>
            </a:r>
            <a:r>
              <a:rPr lang="ru-RU" sz="5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.</a:t>
            </a:r>
            <a:endParaRPr lang="ru-RU" sz="5400" dirty="0">
              <a:solidFill>
                <a:schemeClr val="bg1"/>
              </a:solidFill>
              <a:latin typeface="TT Norms Medium" panose="02000803030000020003" pitchFamily="50" charset="-52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12368" y="3794498"/>
            <a:ext cx="9900138" cy="6606795"/>
          </a:xfrm>
          <a:prstGeom prst="roundRect">
            <a:avLst>
              <a:gd name="adj" fmla="val 7983"/>
            </a:avLst>
          </a:prstGeom>
          <a:noFill/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0855569" y="6854564"/>
            <a:ext cx="4990450" cy="533602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507300" y="9669304"/>
            <a:ext cx="445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T Norms Medium" panose="02000803030000020003" pitchFamily="50" charset="-52"/>
              </a:rPr>
              <a:t>Декабрь-Январь</a:t>
            </a:r>
            <a:endParaRPr lang="ru-RU" sz="3600" dirty="0">
              <a:solidFill>
                <a:schemeClr val="tx1"/>
              </a:solidFill>
              <a:latin typeface="TT Norms Medium" panose="02000803030000020003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8354" y="8825189"/>
            <a:ext cx="4644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30 млн </a:t>
            </a:r>
            <a:r>
              <a:rPr lang="en-US" sz="6000" dirty="0">
                <a:solidFill>
                  <a:schemeClr val="tx1"/>
                </a:solidFill>
                <a:latin typeface="TT Norms Bold" panose="02000803040000020004" pitchFamily="50" charset="-52"/>
              </a:rPr>
              <a:t>₽</a:t>
            </a:r>
            <a:endParaRPr lang="ru-RU" sz="60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735050" y="4035504"/>
            <a:ext cx="5336020" cy="533602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701886" y="1367494"/>
            <a:ext cx="5336020" cy="533602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716" y="11728938"/>
            <a:ext cx="2366780" cy="9232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483418" y="7362962"/>
            <a:ext cx="445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T Norms Medium" panose="02000803030000020003" pitchFamily="50" charset="-52"/>
              </a:rPr>
              <a:t>Февраль-Апрель</a:t>
            </a:r>
            <a:endParaRPr lang="ru-RU" sz="3600" dirty="0">
              <a:solidFill>
                <a:schemeClr val="tx1"/>
              </a:solidFill>
              <a:latin typeface="TT Norms Medium" panose="02000803030000020003" pitchFamily="50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080620" y="5423970"/>
            <a:ext cx="4644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100-200 млн </a:t>
            </a:r>
            <a:r>
              <a:rPr lang="en-US" sz="6000" dirty="0">
                <a:solidFill>
                  <a:schemeClr val="tx1"/>
                </a:solidFill>
                <a:latin typeface="TT Norms Bold" panose="02000803040000020004" pitchFamily="50" charset="-52"/>
              </a:rPr>
              <a:t>₽</a:t>
            </a:r>
            <a:endParaRPr lang="ru-RU" sz="60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877356" y="4706582"/>
            <a:ext cx="445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T Norms Medium" panose="02000803030000020003" pitchFamily="50" charset="-52"/>
              </a:rPr>
              <a:t>Май-Декабрь</a:t>
            </a:r>
            <a:endParaRPr lang="ru-RU" sz="3600" dirty="0">
              <a:solidFill>
                <a:schemeClr val="tx1"/>
              </a:solidFill>
              <a:latin typeface="TT Norms Medium" panose="02000803030000020003" pitchFamily="50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047456" y="2769740"/>
            <a:ext cx="4644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300-400 млн </a:t>
            </a:r>
            <a:r>
              <a:rPr lang="en-US" sz="6000" dirty="0">
                <a:solidFill>
                  <a:schemeClr val="tx1"/>
                </a:solidFill>
                <a:latin typeface="TT Norms Bold" panose="02000803040000020004" pitchFamily="50" charset="-52"/>
              </a:rPr>
              <a:t>₽</a:t>
            </a:r>
            <a:endParaRPr lang="ru-RU" sz="60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45813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45675F2-1D09-4874-B4F9-B7BC9A26300D}"/>
              </a:ext>
            </a:extLst>
          </p:cNvPr>
          <p:cNvSpPr txBox="1">
            <a:spLocks/>
          </p:cNvSpPr>
          <p:nvPr/>
        </p:nvSpPr>
        <p:spPr>
          <a:xfrm>
            <a:off x="1912368" y="1533833"/>
            <a:ext cx="11822682" cy="1194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7200" dirty="0" smtClean="0">
                <a:solidFill>
                  <a:schemeClr val="bg1"/>
                </a:solidFill>
                <a:latin typeface="TT Norms Heavy" panose="02000503030000020004" pitchFamily="50" charset="-52"/>
              </a:rPr>
              <a:t>1</a:t>
            </a:r>
            <a:r>
              <a:rPr lang="ru-RU" sz="7200" dirty="0">
                <a:solidFill>
                  <a:schemeClr val="bg1"/>
                </a:solidFill>
                <a:latin typeface="TT Norms Heavy" panose="02000503030000020004" pitchFamily="50" charset="-52"/>
              </a:rPr>
              <a:t>1</a:t>
            </a:r>
            <a:r>
              <a:rPr lang="ru-RU" sz="7200" dirty="0" smtClean="0">
                <a:solidFill>
                  <a:schemeClr val="bg1"/>
                </a:solidFill>
                <a:latin typeface="TT Norms Heavy" panose="02000503030000020004" pitchFamily="50" charset="-52"/>
              </a:rPr>
              <a:t>. ИНВЕСТОРАМ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93105" y="4077314"/>
            <a:ext cx="8138664" cy="95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-Пилотный проект запушен и успешно работает в Крыму. </a:t>
            </a:r>
            <a:r>
              <a:rPr lang="ru-RU" sz="4400" dirty="0">
                <a:solidFill>
                  <a:schemeClr val="bg1"/>
                </a:solidFill>
                <a:latin typeface="TT Norms Medium" panose="02000803030000020003" pitchFamily="50" charset="-52"/>
              </a:rPr>
              <a:t> </a:t>
            </a:r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 </a:t>
            </a:r>
          </a:p>
          <a:p>
            <a:pPr fontAlgn="base"/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-</a:t>
            </a:r>
            <a:r>
              <a:rPr lang="ru-RU" sz="4400" dirty="0" err="1" smtClean="0">
                <a:solidFill>
                  <a:schemeClr val="bg1"/>
                </a:solidFill>
                <a:latin typeface="TT Norms Medium" panose="02000803030000020003" pitchFamily="50" charset="-52"/>
              </a:rPr>
              <a:t>Масштабируемся</a:t>
            </a:r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  по крупным городам России (есть заявки на открытие представительств).</a:t>
            </a:r>
          </a:p>
          <a:p>
            <a:pPr fontAlgn="base"/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-Дорожная карта до 2027 года.</a:t>
            </a:r>
          </a:p>
          <a:p>
            <a:pPr algn="ctr" fontAlgn="base"/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------------------------------</a:t>
            </a:r>
          </a:p>
          <a:p>
            <a:pPr fontAlgn="base"/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Оборотные средства (выкуп авто).</a:t>
            </a:r>
          </a:p>
          <a:p>
            <a:pPr fontAlgn="base"/>
            <a:r>
              <a:rPr lang="ru-RU" sz="4400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Открытие новых городов.</a:t>
            </a:r>
          </a:p>
          <a:p>
            <a:pPr fontAlgn="base"/>
            <a:endParaRPr lang="ru-RU" sz="4400" dirty="0" smtClean="0">
              <a:solidFill>
                <a:schemeClr val="bg1"/>
              </a:solidFill>
              <a:latin typeface="TT Norms Medium" panose="02000803030000020003" pitchFamily="50" charset="-52"/>
            </a:endParaRPr>
          </a:p>
          <a:p>
            <a:pPr fontAlgn="base"/>
            <a:endParaRPr lang="ru-RU" sz="4400" dirty="0" smtClean="0">
              <a:solidFill>
                <a:schemeClr val="bg1"/>
              </a:solidFill>
              <a:latin typeface="TT Norms Medium" panose="02000803030000020003" pitchFamily="50" charset="-52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12368" y="3794498"/>
            <a:ext cx="9900138" cy="9284688"/>
          </a:xfrm>
          <a:prstGeom prst="roundRect">
            <a:avLst>
              <a:gd name="adj" fmla="val 7983"/>
            </a:avLst>
          </a:prstGeom>
          <a:noFill/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0855569" y="6854564"/>
            <a:ext cx="4990450" cy="533602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3735050" y="4035504"/>
            <a:ext cx="5336020" cy="533602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701886" y="1367494"/>
            <a:ext cx="5336020" cy="533602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716" y="11728938"/>
            <a:ext cx="2366780" cy="923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080620" y="5734018"/>
            <a:ext cx="4644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Оборотные</a:t>
            </a:r>
          </a:p>
          <a:p>
            <a:pPr algn="ctr"/>
            <a:r>
              <a:rPr lang="ru-RU" sz="60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средства</a:t>
            </a:r>
            <a:endParaRPr lang="ru-RU" sz="60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161759" y="3261706"/>
            <a:ext cx="4644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Открытие</a:t>
            </a:r>
          </a:p>
          <a:p>
            <a:pPr algn="ctr"/>
            <a:r>
              <a:rPr lang="ru-RU" sz="40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представительств</a:t>
            </a:r>
            <a:endParaRPr lang="ru-RU" sz="40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08" y="7758626"/>
            <a:ext cx="6050861" cy="413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821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145675F2-1D09-4874-B4F9-B7BC9A26300D}"/>
              </a:ext>
            </a:extLst>
          </p:cNvPr>
          <p:cNvSpPr txBox="1">
            <a:spLocks/>
          </p:cNvSpPr>
          <p:nvPr/>
        </p:nvSpPr>
        <p:spPr>
          <a:xfrm>
            <a:off x="527678" y="1409348"/>
            <a:ext cx="11822682" cy="1194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ru-RU" sz="7200" dirty="0" smtClean="0">
                <a:solidFill>
                  <a:schemeClr val="bg1"/>
                </a:solidFill>
                <a:latin typeface="TT Norms Heavy" panose="02000503030000020004" pitchFamily="50" charset="-52"/>
              </a:rPr>
              <a:t>СПАСИБО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800780" y="2972040"/>
            <a:ext cx="995820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2400"/>
              </a:spcAft>
            </a:pPr>
            <a:r>
              <a:rPr lang="ru-RU" sz="66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Жукевич Алексей</a:t>
            </a:r>
          </a:p>
          <a:p>
            <a:pPr lvl="0">
              <a:spcAft>
                <a:spcPts val="2400"/>
              </a:spcAft>
            </a:pPr>
            <a:r>
              <a:rPr lang="en-US" sz="6600" b="1" dirty="0" smtClean="0">
                <a:solidFill>
                  <a:schemeClr val="bg1"/>
                </a:solidFill>
              </a:rPr>
              <a:t>ru.carberu@yandex.ru</a:t>
            </a:r>
            <a:endParaRPr lang="ru-RU" sz="6600" dirty="0" smtClean="0">
              <a:solidFill>
                <a:schemeClr val="bg1"/>
              </a:solidFill>
              <a:latin typeface="TT Norms Bold" panose="02000803040000020004" pitchFamily="50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58987" y="2972040"/>
            <a:ext cx="734611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2400"/>
              </a:spcAft>
            </a:pPr>
            <a:r>
              <a:rPr lang="ru-RU" sz="6600" dirty="0">
                <a:solidFill>
                  <a:schemeClr val="bg1"/>
                </a:solidFill>
                <a:latin typeface="TT Norms Bold" panose="02000803040000020004" pitchFamily="50" charset="-52"/>
              </a:rPr>
              <a:t>8 </a:t>
            </a:r>
            <a:r>
              <a:rPr lang="en-US" sz="66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800 600 23 88</a:t>
            </a:r>
            <a:endParaRPr lang="ru-RU" sz="6600" dirty="0">
              <a:solidFill>
                <a:schemeClr val="bg1"/>
              </a:solidFill>
              <a:latin typeface="TT Norms Bold" panose="02000803040000020004" pitchFamily="50" charset="-52"/>
            </a:endParaRPr>
          </a:p>
          <a:p>
            <a:pPr lvl="0">
              <a:spcAft>
                <a:spcPts val="2400"/>
              </a:spcAft>
            </a:pPr>
            <a:r>
              <a:rPr lang="en-US" sz="66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Carberu.ru</a:t>
            </a:r>
            <a:endParaRPr lang="ru-RU" sz="6600" dirty="0">
              <a:solidFill>
                <a:schemeClr val="bg1"/>
              </a:solidFill>
              <a:latin typeface="TT Norms Bold" panose="02000803040000020004" pitchFamily="50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716" y="11728938"/>
            <a:ext cx="2366780" cy="9232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00779" y="6324840"/>
            <a:ext cx="1860202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2400"/>
              </a:spcAft>
            </a:pPr>
            <a:r>
              <a:rPr lang="ru-RU" sz="66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ООО </a:t>
            </a:r>
            <a:r>
              <a:rPr lang="en-US" sz="66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“</a:t>
            </a:r>
            <a:r>
              <a:rPr lang="ru-RU" sz="66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КАРБЕРУ.РУ</a:t>
            </a:r>
            <a:r>
              <a:rPr lang="en-US" sz="66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”</a:t>
            </a:r>
          </a:p>
          <a:p>
            <a:pPr lvl="0">
              <a:spcAft>
                <a:spcPts val="2400"/>
              </a:spcAft>
            </a:pPr>
            <a:r>
              <a:rPr lang="ru-RU" sz="66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ООО </a:t>
            </a:r>
            <a:r>
              <a:rPr lang="en-US" sz="66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“</a:t>
            </a:r>
            <a:r>
              <a:rPr lang="ru-RU" sz="66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ЛЕГКОВЫЕ РЕШЕНИЯ</a:t>
            </a:r>
            <a:r>
              <a:rPr lang="en-US" sz="66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”</a:t>
            </a:r>
            <a:endParaRPr lang="ru-RU" sz="6600" dirty="0" smtClean="0">
              <a:solidFill>
                <a:schemeClr val="bg1"/>
              </a:solidFill>
              <a:latin typeface="TT Norms Bold" panose="0200080304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437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/>
          <p:cNvSpPr/>
          <p:nvPr/>
        </p:nvSpPr>
        <p:spPr>
          <a:xfrm>
            <a:off x="15985014" y="5661660"/>
            <a:ext cx="6579145" cy="664695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673836" y="5509261"/>
            <a:ext cx="6579145" cy="664695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503497" y="5321890"/>
            <a:ext cx="6579145" cy="664695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145675F2-1D09-4874-B4F9-B7BC9A26300D}"/>
              </a:ext>
            </a:extLst>
          </p:cNvPr>
          <p:cNvSpPr txBox="1">
            <a:spLocks/>
          </p:cNvSpPr>
          <p:nvPr/>
        </p:nvSpPr>
        <p:spPr>
          <a:xfrm>
            <a:off x="1912368" y="1533834"/>
            <a:ext cx="7470585" cy="825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7200" dirty="0" smtClean="0">
                <a:solidFill>
                  <a:schemeClr val="bg1"/>
                </a:solidFill>
                <a:latin typeface="TT Norms Heavy" panose="02000503030000020004" pitchFamily="50" charset="-52"/>
              </a:rPr>
              <a:t>1. ПРОБЛЕМА</a:t>
            </a:r>
            <a:endParaRPr lang="ru-RU" sz="7200" b="1" dirty="0">
              <a:solidFill>
                <a:schemeClr val="bg1"/>
              </a:solidFill>
              <a:latin typeface="TT Norms Heavy" panose="02000503030000020004" pitchFamily="50" charset="-52"/>
              <a:ea typeface="Yu Gothic UI Semibold" panose="020B0700000000000000" pitchFamily="34" charset="-128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740" y="12146622"/>
            <a:ext cx="2366780" cy="923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30228" y="6481458"/>
            <a:ext cx="6010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solidFill>
                  <a:schemeClr val="tx2"/>
                </a:solidFill>
                <a:latin typeface="TT Norms Bold" panose="02000803040000020004" pitchFamily="50" charset="-52"/>
              </a:rPr>
              <a:t>ПОКУПАТЕЛЬ</a:t>
            </a:r>
            <a:endParaRPr lang="ru-RU" sz="4000" b="1" dirty="0">
              <a:solidFill>
                <a:schemeClr val="tx2"/>
              </a:solidFill>
              <a:latin typeface="TT Norms Bold" panose="02000803040000020004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40847" y="6481458"/>
            <a:ext cx="292259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chemeClr val="tx2"/>
                </a:solidFill>
                <a:latin typeface="TT Norms Bold" panose="02000803040000020004" pitchFamily="50" charset="-52"/>
              </a:rPr>
              <a:t>ПРОДАВЕЦ</a:t>
            </a:r>
            <a:endParaRPr lang="ru-RU" sz="3600" b="1" dirty="0">
              <a:solidFill>
                <a:schemeClr val="tx2"/>
              </a:solidFill>
              <a:latin typeface="TT Norms Bold" panose="02000803040000020004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00925" y="6370657"/>
            <a:ext cx="2876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TT Norms Bold" panose="02000803040000020004" pitchFamily="50" charset="-52"/>
              </a:rPr>
              <a:t>ИНВЕСТОР</a:t>
            </a: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12368" y="7221962"/>
            <a:ext cx="6293871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-Невозможность купить авто за наличку.</a:t>
            </a:r>
          </a:p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-Кредитная история.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382953" y="7221962"/>
            <a:ext cx="62938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-Долгая продажа авто.</a:t>
            </a:r>
          </a:p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-Перекупы.</a:t>
            </a:r>
          </a:p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-Безопасность.</a:t>
            </a:r>
          </a:p>
          <a:p>
            <a:pPr lvl="0">
              <a:lnSpc>
                <a:spcPct val="90000"/>
              </a:lnSpc>
            </a:pPr>
            <a:endParaRPr lang="ru-RU" sz="3600" dirty="0" smtClean="0">
              <a:solidFill>
                <a:schemeClr val="tx1"/>
              </a:solidFill>
              <a:latin typeface="TT Norms Medium" panose="02000803030000020003" pitchFamily="50" charset="-52"/>
              <a:ea typeface="Anton"/>
              <a:cs typeface="Anton"/>
              <a:sym typeface="Anton"/>
            </a:endParaRPr>
          </a:p>
          <a:p>
            <a:pPr lvl="0">
              <a:lnSpc>
                <a:spcPct val="90000"/>
              </a:lnSpc>
            </a:pPr>
            <a:endParaRPr lang="ru-RU" sz="2800" dirty="0" smtClean="0">
              <a:solidFill>
                <a:schemeClr val="tx1"/>
              </a:solidFill>
              <a:latin typeface="TT Norms Medium" panose="02000803030000020003" pitchFamily="50" charset="-52"/>
              <a:ea typeface="Anton"/>
              <a:cs typeface="Anton"/>
              <a:sym typeface="Anton"/>
            </a:endParaRPr>
          </a:p>
          <a:p>
            <a:pPr lvl="0">
              <a:lnSpc>
                <a:spcPct val="90000"/>
              </a:lnSpc>
            </a:pPr>
            <a:endParaRPr lang="ru-RU" sz="2800" dirty="0">
              <a:solidFill>
                <a:schemeClr val="tx1"/>
              </a:solidFill>
              <a:latin typeface="TT Norms Medium" panose="02000803030000020003" pitchFamily="50" charset="-52"/>
              <a:ea typeface="Anton"/>
              <a:cs typeface="Anton"/>
              <a:sym typeface="Anto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415641" y="7275681"/>
            <a:ext cx="62938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-Риски.</a:t>
            </a:r>
          </a:p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-Не БОЛЬШИЕ СУММЫ.</a:t>
            </a:r>
          </a:p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-Безопасность.</a:t>
            </a:r>
          </a:p>
          <a:p>
            <a:pPr lvl="0">
              <a:lnSpc>
                <a:spcPct val="90000"/>
              </a:lnSpc>
            </a:pPr>
            <a:endParaRPr lang="ru-RU" sz="3600" dirty="0" smtClean="0">
              <a:solidFill>
                <a:schemeClr val="bg1"/>
              </a:solidFill>
              <a:latin typeface="TT Norms Medium" panose="02000803030000020003" pitchFamily="50" charset="-52"/>
              <a:ea typeface="Anton"/>
              <a:cs typeface="Anton"/>
              <a:sym typeface="Anton"/>
            </a:endParaRPr>
          </a:p>
          <a:p>
            <a:pPr lvl="0">
              <a:lnSpc>
                <a:spcPct val="90000"/>
              </a:lnSpc>
            </a:pPr>
            <a:endParaRPr lang="ru-RU" sz="2800" dirty="0" smtClean="0">
              <a:solidFill>
                <a:schemeClr val="bg1"/>
              </a:solidFill>
              <a:latin typeface="TT Norms Medium" panose="02000803030000020003" pitchFamily="50" charset="-52"/>
              <a:ea typeface="Anton"/>
              <a:cs typeface="Anton"/>
              <a:sym typeface="Anton"/>
            </a:endParaRPr>
          </a:p>
          <a:p>
            <a:pPr lvl="0">
              <a:lnSpc>
                <a:spcPct val="90000"/>
              </a:lnSpc>
            </a:pPr>
            <a:endParaRPr lang="ru-RU" sz="2800" dirty="0">
              <a:solidFill>
                <a:schemeClr val="bg1"/>
              </a:solidFill>
              <a:latin typeface="TT Norms Medium" panose="02000803030000020003" pitchFamily="50" charset="-52"/>
              <a:ea typeface="Anton"/>
              <a:cs typeface="Anton"/>
              <a:sym typeface="Anto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90756" y="3123686"/>
            <a:ext cx="82942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АВТОРЫНОК РОССИИ</a:t>
            </a:r>
            <a:endParaRPr lang="ru-RU" sz="5400" dirty="0">
              <a:solidFill>
                <a:schemeClr val="bg1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5647660" y="4212771"/>
            <a:ext cx="2222711" cy="179614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1702144" y="4212771"/>
            <a:ext cx="1" cy="21578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6376900" y="4060880"/>
            <a:ext cx="2555893" cy="217663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188662" y="8832737"/>
            <a:ext cx="52088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в кредит </a:t>
            </a:r>
            <a:r>
              <a:rPr lang="ru-RU" sz="6000" b="1" dirty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20 000</a:t>
            </a:r>
            <a:endParaRPr lang="ru-RU" sz="6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95320" y="9848400"/>
            <a:ext cx="43636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купить</a:t>
            </a:r>
            <a:r>
              <a:rPr lang="ru-RU" b="1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 </a:t>
            </a:r>
            <a:r>
              <a:rPr lang="ru-RU" sz="5400" b="1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400 </a:t>
            </a:r>
            <a:r>
              <a:rPr lang="ru-RU" sz="5400" b="1" dirty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000</a:t>
            </a:r>
            <a:endParaRPr lang="ru-RU" sz="5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9184991" y="9294401"/>
            <a:ext cx="52088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продать </a:t>
            </a:r>
            <a:r>
              <a:rPr lang="ru-RU" sz="6000" b="1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74 </a:t>
            </a:r>
            <a:r>
              <a:rPr lang="ru-RU" sz="6000" b="1" dirty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000</a:t>
            </a:r>
            <a:endParaRPr lang="ru-RU" sz="6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670179" y="9340568"/>
            <a:ext cx="52088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инвестировать </a:t>
            </a:r>
            <a:r>
              <a:rPr lang="ru-RU" sz="6000" b="1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73 </a:t>
            </a:r>
            <a:r>
              <a:rPr lang="ru-RU" sz="6000" b="1" dirty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000</a:t>
            </a:r>
            <a:endParaRPr lang="ru-RU" sz="6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8000925" y="10511996"/>
            <a:ext cx="30910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tx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29 трлн</a:t>
            </a:r>
            <a:endParaRPr lang="ru-RU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145675F2-1D09-4874-B4F9-B7BC9A26300D}"/>
              </a:ext>
            </a:extLst>
          </p:cNvPr>
          <p:cNvSpPr txBox="1">
            <a:spLocks/>
          </p:cNvSpPr>
          <p:nvPr/>
        </p:nvSpPr>
        <p:spPr>
          <a:xfrm>
            <a:off x="683758" y="1533834"/>
            <a:ext cx="7470585" cy="825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7200" dirty="0" smtClean="0">
                <a:solidFill>
                  <a:schemeClr val="bg1"/>
                </a:solidFill>
                <a:latin typeface="TT Norms Heavy" panose="02000503030000020004" pitchFamily="50" charset="-52"/>
              </a:rPr>
              <a:t>2. РЕШЕНИЕ</a:t>
            </a:r>
            <a:endParaRPr lang="ru-RU" sz="7200" b="1" dirty="0">
              <a:solidFill>
                <a:schemeClr val="bg1"/>
              </a:solidFill>
              <a:latin typeface="TT Norms Heavy" panose="02000503030000020004" pitchFamily="50" charset="-52"/>
              <a:ea typeface="Yu Gothic UI Semibold" panose="020B0700000000000000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899854" y="3621945"/>
            <a:ext cx="8452539" cy="686341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Онлайн платформа </a:t>
            </a:r>
            <a:r>
              <a:rPr lang="ru-RU" sz="4000" dirty="0" err="1">
                <a:solidFill>
                  <a:schemeClr val="bg1"/>
                </a:solidFill>
              </a:rPr>
              <a:t>Carberu</a:t>
            </a:r>
            <a:r>
              <a:rPr lang="ru-RU" sz="4000" dirty="0">
                <a:solidFill>
                  <a:schemeClr val="bg1"/>
                </a:solidFill>
              </a:rPr>
              <a:t> соединяет участников рынка (продавцов, покупателей и инвесторов) в единой системе взаимодействия. Мы поняли как масштабировать данную систему и управлять процессом сделок удаленно, имея при этом высокую безопасность.</a:t>
            </a:r>
          </a:p>
          <a:p>
            <a:r>
              <a:rPr lang="ru-RU" sz="4000" dirty="0"/>
              <a:t/>
            </a:r>
            <a:br>
              <a:rPr lang="ru-RU" sz="4000" dirty="0"/>
            </a:br>
            <a:endParaRPr lang="ru-RU" sz="4000" dirty="0">
              <a:solidFill>
                <a:schemeClr val="bg1"/>
              </a:solidFill>
              <a:latin typeface="TT Norms Medium" panose="02000803030000020003" pitchFamily="50" charset="-52"/>
              <a:ea typeface="Anton"/>
              <a:cs typeface="Anton"/>
              <a:sym typeface="Anto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106" y="11803722"/>
            <a:ext cx="2366780" cy="923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09800" y="11357427"/>
            <a:ext cx="1744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Пилотный проект работает 1 год в Крыму. Ценовой сегмент  авто с пробегом</a:t>
            </a:r>
            <a:r>
              <a:rPr lang="en-US" sz="4800" dirty="0" smtClean="0">
                <a:solidFill>
                  <a:schemeClr val="bg1"/>
                </a:solidFill>
              </a:rPr>
              <a:t>: </a:t>
            </a:r>
            <a:r>
              <a:rPr lang="ru-RU" sz="4800" dirty="0" smtClean="0">
                <a:solidFill>
                  <a:schemeClr val="bg1"/>
                </a:solidFill>
              </a:rPr>
              <a:t>100 000 – 500 000 </a:t>
            </a:r>
            <a:r>
              <a:rPr lang="ru-RU" sz="4800" dirty="0" err="1" smtClean="0">
                <a:solidFill>
                  <a:schemeClr val="bg1"/>
                </a:solidFill>
              </a:rPr>
              <a:t>руб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ocarberu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8.82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315" y="3621945"/>
            <a:ext cx="12085185" cy="674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1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145675F2-1D09-4874-B4F9-B7BC9A26300D}"/>
              </a:ext>
            </a:extLst>
          </p:cNvPr>
          <p:cNvSpPr txBox="1">
            <a:spLocks/>
          </p:cNvSpPr>
          <p:nvPr/>
        </p:nvSpPr>
        <p:spPr>
          <a:xfrm>
            <a:off x="1377256" y="1533834"/>
            <a:ext cx="7470585" cy="825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7200" dirty="0" smtClean="0">
                <a:latin typeface="TT Norms Heavy" panose="02000503030000020004" pitchFamily="50" charset="-52"/>
              </a:rPr>
              <a:t>3</a:t>
            </a:r>
            <a:r>
              <a:rPr lang="ru-RU" sz="7200" dirty="0" smtClean="0">
                <a:latin typeface="TT Norms Heavy" panose="02000503030000020004" pitchFamily="50" charset="-52"/>
              </a:rPr>
              <a:t>. РЕШЕНИЕ</a:t>
            </a:r>
            <a:endParaRPr lang="ru-RU" sz="7200" b="1" dirty="0">
              <a:latin typeface="TT Norms Heavy" panose="02000503030000020004" pitchFamily="50" charset="-52"/>
              <a:ea typeface="Yu Gothic UI Semibold" panose="020B0700000000000000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42" y="2975031"/>
            <a:ext cx="16389633" cy="96771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209" y="12130293"/>
            <a:ext cx="2366780" cy="9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145675F2-1D09-4874-B4F9-B7BC9A26300D}"/>
              </a:ext>
            </a:extLst>
          </p:cNvPr>
          <p:cNvSpPr txBox="1">
            <a:spLocks/>
          </p:cNvSpPr>
          <p:nvPr/>
        </p:nvSpPr>
        <p:spPr>
          <a:xfrm>
            <a:off x="1912368" y="1325977"/>
            <a:ext cx="7983627" cy="1303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7200" dirty="0" smtClean="0">
                <a:latin typeface="TT Norms Heavy" panose="02000503030000020004" pitchFamily="50" charset="-52"/>
              </a:rPr>
              <a:t>4</a:t>
            </a:r>
            <a:r>
              <a:rPr lang="ru-RU" sz="7200" dirty="0" smtClean="0">
                <a:latin typeface="TT Norms Heavy" panose="02000503030000020004" pitchFamily="50" charset="-52"/>
              </a:rPr>
              <a:t>. РЫНОК</a:t>
            </a:r>
            <a:endParaRPr lang="ru-RU" sz="7200" b="1" dirty="0">
              <a:latin typeface="TT Norms Heavy" panose="02000503030000020004" pitchFamily="50" charset="-52"/>
              <a:ea typeface="Yu Gothic UI Semibold" panose="020B0700000000000000" pitchFamily="34" charset="-128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-1240971" y="223974"/>
            <a:ext cx="14664484" cy="14063526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3540016" y="2064531"/>
            <a:ext cx="9680866" cy="906015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641" y="11972423"/>
            <a:ext cx="2203711" cy="8596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73" y="3106155"/>
            <a:ext cx="5932067" cy="849882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931076" y="9589419"/>
            <a:ext cx="6302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DIN Pro Cond Medium" panose="020B0606020101010102" pitchFamily="34" charset="-52"/>
                <a:cs typeface="DIN Pro Cond Medium" panose="020B0606020101010102" pitchFamily="34" charset="-52"/>
              </a:rPr>
              <a:t>Доля кредитов легковых авто </a:t>
            </a:r>
            <a:endParaRPr lang="ru-RU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931076" y="10356337"/>
            <a:ext cx="3996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DIN Pro Cond Medium" panose="020B0606020101010102" pitchFamily="34" charset="-52"/>
              </a:rPr>
              <a:t>Доля лизинга авто</a:t>
            </a:r>
            <a:endParaRPr lang="ru-RU" sz="2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931076" y="11124685"/>
            <a:ext cx="53797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DIN Pro Cond Medium" panose="020B0606020101010102" pitchFamily="34" charset="-52"/>
                <a:cs typeface="DIN Pro Cond Medium" panose="020B0606020101010102" pitchFamily="34" charset="-52"/>
              </a:rPr>
              <a:t>Остальные продажи авто</a:t>
            </a:r>
            <a:endParaRPr lang="ru-RU" sz="2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4679843" y="2198214"/>
            <a:ext cx="74012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DIN Pro Cond Medium" panose="020B0606020101010102" pitchFamily="34" charset="-52"/>
              </a:rPr>
              <a:t>Тенденция последних 3-5 лет показывает снижение продаж новых авто и рост продаж авто с пробегом.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4679843" y="3719092"/>
            <a:ext cx="7038612" cy="119844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4902101" y="3841261"/>
            <a:ext cx="65940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DIN Pro Cond Medium" panose="020B0606020101010102" pitchFamily="34" charset="-52"/>
              </a:rPr>
              <a:t>Банки России покрывают менее</a:t>
            </a:r>
          </a:p>
          <a:p>
            <a:r>
              <a:rPr lang="ru-RU" sz="2800" dirty="0">
                <a:latin typeface="DIN Pro Cond Medium" panose="020B0606020101010102" pitchFamily="34" charset="-52"/>
              </a:rPr>
              <a:t>4</a:t>
            </a:r>
            <a:r>
              <a:rPr lang="ru-RU" sz="2800" dirty="0" smtClean="0">
                <a:latin typeface="DIN Pro Cond Medium" panose="020B0606020101010102" pitchFamily="34" charset="-52"/>
              </a:rPr>
              <a:t>% запросов по автокредитам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483328" y="2450679"/>
            <a:ext cx="60276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1.4 ТРЛН ₽</a:t>
            </a:r>
            <a:endParaRPr lang="ru-RU" sz="8800" b="1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843" y="5245824"/>
            <a:ext cx="7038612" cy="71418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209" y="12130293"/>
            <a:ext cx="2366780" cy="9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0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145675F2-1D09-4874-B4F9-B7BC9A26300D}"/>
              </a:ext>
            </a:extLst>
          </p:cNvPr>
          <p:cNvSpPr txBox="1">
            <a:spLocks/>
          </p:cNvSpPr>
          <p:nvPr/>
        </p:nvSpPr>
        <p:spPr>
          <a:xfrm>
            <a:off x="1912368" y="1325977"/>
            <a:ext cx="12577355" cy="1303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7200" dirty="0" smtClean="0">
                <a:solidFill>
                  <a:schemeClr val="bg1"/>
                </a:solidFill>
                <a:latin typeface="TT Norms Heavy" panose="02000503030000020004" pitchFamily="50" charset="-52"/>
              </a:rPr>
              <a:t>5</a:t>
            </a:r>
            <a:r>
              <a:rPr lang="ru-RU" sz="7200" dirty="0" smtClean="0">
                <a:solidFill>
                  <a:schemeClr val="bg1"/>
                </a:solidFill>
                <a:latin typeface="TT Norms Heavy" panose="02000503030000020004" pitchFamily="50" charset="-52"/>
              </a:rPr>
              <a:t>. БИЗНЕС-МОДЕЛЬ</a:t>
            </a:r>
            <a:endParaRPr lang="ru-RU" sz="7200" b="1" dirty="0">
              <a:solidFill>
                <a:schemeClr val="bg1"/>
              </a:solidFill>
              <a:latin typeface="TT Norms Heavy" panose="02000503030000020004" pitchFamily="50" charset="-52"/>
              <a:ea typeface="Yu Gothic UI Semibold" panose="020B0700000000000000" pitchFamily="34" charset="-128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-1046456" y="-1351881"/>
            <a:ext cx="16098469" cy="16098469"/>
          </a:xfrm>
          <a:prstGeom prst="ellipse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2562267" y="3355928"/>
            <a:ext cx="5627763" cy="58805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3723615" y="6678939"/>
            <a:ext cx="384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tx1"/>
                </a:solidFill>
                <a:latin typeface="TT Norms Medium" panose="02000803030000020003" pitchFamily="50" charset="-52"/>
              </a:rPr>
              <a:t>Средний чек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122127" y="5293944"/>
            <a:ext cx="4833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17 500руб</a:t>
            </a:r>
            <a:endParaRPr lang="ru-RU" sz="72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8190030" y="4796645"/>
            <a:ext cx="5837136" cy="562098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912368" y="2800626"/>
            <a:ext cx="8452539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Аренда с выкупом авто (лизинг авто для </a:t>
            </a:r>
            <a:r>
              <a:rPr lang="ru-RU" sz="3600" dirty="0" err="1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физ.лиц</a:t>
            </a: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).</a:t>
            </a:r>
          </a:p>
          <a:p>
            <a:pPr lvl="0">
              <a:lnSpc>
                <a:spcPct val="90000"/>
              </a:lnSpc>
            </a:pPr>
            <a:endParaRPr lang="ru-RU" sz="3600" dirty="0" smtClean="0">
              <a:solidFill>
                <a:schemeClr val="bg1"/>
              </a:solidFill>
              <a:latin typeface="TT Norms Medium" panose="02000803030000020003" pitchFamily="50" charset="-52"/>
              <a:ea typeface="Anton"/>
              <a:cs typeface="Anton"/>
              <a:sym typeface="Anton"/>
            </a:endParaRPr>
          </a:p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С покупателя авто получаем от 3.5-6.2% (ежемесячно).</a:t>
            </a:r>
          </a:p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С капитализацией вклада компания </a:t>
            </a:r>
            <a:r>
              <a:rPr lang="en-US" sz="3600" dirty="0" err="1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Carberu</a:t>
            </a:r>
            <a:r>
              <a:rPr lang="en-US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зарабатывает более 100 % годовых.</a:t>
            </a:r>
          </a:p>
          <a:p>
            <a:pPr lvl="0">
              <a:lnSpc>
                <a:spcPct val="90000"/>
              </a:lnSpc>
            </a:pPr>
            <a:endParaRPr lang="ru-RU" sz="3600" dirty="0" smtClean="0">
              <a:solidFill>
                <a:schemeClr val="bg1"/>
              </a:solidFill>
              <a:latin typeface="TT Norms Medium" panose="02000803030000020003" pitchFamily="50" charset="-52"/>
              <a:ea typeface="Anton"/>
              <a:cs typeface="Anton"/>
              <a:sym typeface="Anto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149768" y="7834993"/>
            <a:ext cx="4244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T Norms Medium" panose="02000803030000020003" pitchFamily="50" charset="-52"/>
              </a:rPr>
              <a:t>Прибыль с клиента за время его «жизни»</a:t>
            </a:r>
            <a:endParaRPr lang="ru-RU" sz="3200" dirty="0">
              <a:solidFill>
                <a:schemeClr val="tx1"/>
              </a:solidFill>
              <a:latin typeface="TT Norms Medium" panose="02000803030000020003" pitchFamily="50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353314" y="6432717"/>
            <a:ext cx="5837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195 400руб</a:t>
            </a:r>
            <a:endParaRPr lang="ru-RU" sz="72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716" y="11728938"/>
            <a:ext cx="2366780" cy="923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12368" y="6697353"/>
            <a:ext cx="11811247" cy="5576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UNIT </a:t>
            </a: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по каналу продаж</a:t>
            </a:r>
            <a:r>
              <a:rPr lang="en-US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:</a:t>
            </a:r>
            <a:endParaRPr lang="ru-RU" sz="3600" dirty="0" smtClean="0">
              <a:solidFill>
                <a:schemeClr val="bg1"/>
              </a:solidFill>
              <a:latin typeface="TT Norms Medium" panose="02000803030000020003" pitchFamily="50" charset="-52"/>
              <a:ea typeface="Anton"/>
              <a:cs typeface="Anton"/>
              <a:sym typeface="Anton"/>
            </a:endParaRPr>
          </a:p>
          <a:p>
            <a:pPr lvl="0">
              <a:lnSpc>
                <a:spcPct val="90000"/>
              </a:lnSpc>
            </a:pPr>
            <a:endParaRPr lang="en-US" sz="3600" dirty="0" smtClean="0">
              <a:solidFill>
                <a:schemeClr val="bg1"/>
              </a:solidFill>
              <a:latin typeface="TT Norms Medium" panose="02000803030000020003" pitchFamily="50" charset="-52"/>
              <a:ea typeface="Anton"/>
              <a:cs typeface="Anton"/>
              <a:sym typeface="Anton"/>
            </a:endParaRPr>
          </a:p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Поток пользователей (</a:t>
            </a:r>
            <a:r>
              <a:rPr lang="ru-RU" sz="3600" dirty="0" err="1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Авито</a:t>
            </a: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)-350 чел.</a:t>
            </a:r>
          </a:p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Платящие клиенты – 50 чел.</a:t>
            </a:r>
          </a:p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Средний чек -250 000 </a:t>
            </a:r>
            <a:r>
              <a:rPr lang="ru-RU" sz="3600" dirty="0" err="1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руб</a:t>
            </a: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 (17 500 </a:t>
            </a:r>
            <a:r>
              <a:rPr lang="ru-RU" sz="3600" dirty="0" err="1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руб</a:t>
            </a: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 – тело+ </a:t>
            </a:r>
            <a:r>
              <a:rPr lang="en-US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% </a:t>
            </a: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)</a:t>
            </a:r>
            <a:r>
              <a:rPr lang="en-US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.</a:t>
            </a:r>
          </a:p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Средний доход с платящего клиента-420 000 руб.</a:t>
            </a:r>
          </a:p>
          <a:p>
            <a:pPr lvl="0">
              <a:lnSpc>
                <a:spcPct val="90000"/>
              </a:lnSpc>
            </a:pPr>
            <a:r>
              <a:rPr lang="ru-RU" sz="3600" dirty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Среднее количество платежей от одного </a:t>
            </a: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клиента-24.</a:t>
            </a:r>
          </a:p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Прибыль с канала продаж- 9 770 000 руб.</a:t>
            </a:r>
          </a:p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Прибыль с одного клиента – 195 400 руб.</a:t>
            </a:r>
          </a:p>
          <a:p>
            <a:pPr lvl="0">
              <a:lnSpc>
                <a:spcPct val="90000"/>
              </a:lnSpc>
            </a:pPr>
            <a:r>
              <a:rPr lang="ru-RU" sz="3600" dirty="0" smtClean="0">
                <a:solidFill>
                  <a:schemeClr val="bg1"/>
                </a:solidFill>
                <a:latin typeface="TT Norms Medium" panose="02000803030000020003" pitchFamily="50" charset="-52"/>
                <a:ea typeface="Anton"/>
                <a:cs typeface="Anton"/>
                <a:sym typeface="Anton"/>
              </a:rPr>
              <a:t> </a:t>
            </a:r>
            <a:endParaRPr lang="en-US" sz="3600" dirty="0" smtClean="0">
              <a:solidFill>
                <a:schemeClr val="bg1"/>
              </a:solidFill>
              <a:latin typeface="TT Norms Medium" panose="02000803030000020003" pitchFamily="50" charset="-52"/>
              <a:ea typeface="Anton"/>
              <a:cs typeface="Anton"/>
              <a:sym typeface="Anton"/>
            </a:endParaRPr>
          </a:p>
          <a:p>
            <a:pPr lvl="0">
              <a:lnSpc>
                <a:spcPct val="90000"/>
              </a:lnSpc>
            </a:pPr>
            <a:endParaRPr lang="ru-RU" sz="3600" dirty="0">
              <a:solidFill>
                <a:schemeClr val="bg1"/>
              </a:solidFill>
              <a:latin typeface="TT Norms Medium" panose="02000803030000020003" pitchFamily="50" charset="-52"/>
              <a:ea typeface="Anton"/>
              <a:cs typeface="Anton"/>
              <a:sym typeface="Anton"/>
            </a:endParaRPr>
          </a:p>
        </p:txBody>
      </p:sp>
    </p:spTree>
    <p:extLst>
      <p:ext uri="{BB962C8B-B14F-4D97-AF65-F5344CB8AC3E}">
        <p14:creationId xmlns:p14="http://schemas.microsoft.com/office/powerpoint/2010/main" val="93339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145675F2-1D09-4874-B4F9-B7BC9A26300D}"/>
              </a:ext>
            </a:extLst>
          </p:cNvPr>
          <p:cNvSpPr txBox="1">
            <a:spLocks/>
          </p:cNvSpPr>
          <p:nvPr/>
        </p:nvSpPr>
        <p:spPr>
          <a:xfrm>
            <a:off x="1336427" y="1204154"/>
            <a:ext cx="9612927" cy="1545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7200" dirty="0" smtClean="0">
                <a:solidFill>
                  <a:schemeClr val="bg1"/>
                </a:solidFill>
                <a:latin typeface="TT Norms Heavy" panose="02000503030000020004" pitchFamily="50" charset="-52"/>
              </a:rPr>
              <a:t>6</a:t>
            </a:r>
            <a:r>
              <a:rPr lang="ru-RU" sz="7200" dirty="0" smtClean="0">
                <a:solidFill>
                  <a:schemeClr val="bg1"/>
                </a:solidFill>
                <a:latin typeface="TT Norms Heavy" panose="02000503030000020004" pitchFamily="50" charset="-52"/>
              </a:rPr>
              <a:t>. КОНКУРЕНТЫ</a:t>
            </a:r>
            <a:endParaRPr lang="ru-RU" sz="7200" b="1" dirty="0">
              <a:solidFill>
                <a:schemeClr val="bg1"/>
              </a:solidFill>
              <a:latin typeface="TT Norms Heavy" panose="02000503030000020004" pitchFamily="50" charset="-52"/>
              <a:ea typeface="Yu Gothic UI Semibold" panose="020B0700000000000000" pitchFamily="34" charset="-128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2942277" y="1976698"/>
            <a:ext cx="0" cy="10533867"/>
          </a:xfrm>
          <a:prstGeom prst="line">
            <a:avLst/>
          </a:prstGeom>
          <a:ln w="76200" cmpd="sng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2370325" y="7217431"/>
            <a:ext cx="16644505" cy="26200"/>
          </a:xfrm>
          <a:prstGeom prst="line">
            <a:avLst/>
          </a:prstGeom>
          <a:ln w="76200" cmpd="sng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487185" y="7492566"/>
            <a:ext cx="3199915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chemeClr val="tx2"/>
                </a:solidFill>
                <a:latin typeface="TT Norms Bold" panose="02000803040000020004" pitchFamily="50" charset="-52"/>
              </a:rPr>
              <a:t>Банки</a:t>
            </a:r>
            <a:endParaRPr lang="ru-RU" sz="8000" dirty="0">
              <a:solidFill>
                <a:schemeClr val="tx2"/>
              </a:solidFill>
              <a:latin typeface="TT Norms Bold" panose="02000803040000020004" pitchFamily="50" charset="-5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918924" y="3280371"/>
            <a:ext cx="6211957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chemeClr val="tx2"/>
                </a:solidFill>
                <a:latin typeface="TT Norms Bold" panose="02000803040000020004" pitchFamily="50" charset="-52"/>
              </a:rPr>
              <a:t>Автосалоны</a:t>
            </a:r>
            <a:endParaRPr lang="ru-RU" sz="8000" dirty="0">
              <a:solidFill>
                <a:schemeClr val="tx2"/>
              </a:solidFill>
              <a:latin typeface="TT Norms Bold" panose="02000803040000020004" pitchFamily="50" charset="-5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529642" y="8156603"/>
            <a:ext cx="7758854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7200" dirty="0" err="1" smtClean="0">
                <a:solidFill>
                  <a:schemeClr val="tx2"/>
                </a:solidFill>
                <a:latin typeface="TT Norms Bold" panose="02000803040000020004" pitchFamily="50" charset="-52"/>
              </a:rPr>
              <a:t>Автолизинговые</a:t>
            </a:r>
            <a:r>
              <a:rPr lang="ru-RU" sz="7200" dirty="0" smtClean="0">
                <a:solidFill>
                  <a:schemeClr val="tx2"/>
                </a:solidFill>
                <a:latin typeface="TT Norms Bold" panose="02000803040000020004" pitchFamily="50" charset="-52"/>
              </a:rPr>
              <a:t> </a:t>
            </a:r>
          </a:p>
          <a:p>
            <a:pPr algn="ctr"/>
            <a:r>
              <a:rPr lang="ru-RU" sz="7200" dirty="0" smtClean="0">
                <a:solidFill>
                  <a:schemeClr val="tx2"/>
                </a:solidFill>
                <a:latin typeface="TT Norms Bold" panose="02000803040000020004" pitchFamily="50" charset="-52"/>
              </a:rPr>
              <a:t>компании</a:t>
            </a:r>
            <a:endParaRPr lang="ru-RU" sz="7200" dirty="0">
              <a:solidFill>
                <a:schemeClr val="tx2"/>
              </a:solidFill>
              <a:latin typeface="TT Norms Bold" panose="02000803040000020004" pitchFamily="50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03645" y="3049958"/>
            <a:ext cx="2912977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chemeClr val="tx2"/>
                </a:solidFill>
                <a:latin typeface="TT Norms Bold" panose="02000803040000020004" pitchFamily="50" charset="-52"/>
              </a:rPr>
              <a:t>МФО</a:t>
            </a:r>
            <a:endParaRPr lang="ru-RU" sz="8000" dirty="0">
              <a:solidFill>
                <a:schemeClr val="tx2"/>
              </a:solidFill>
              <a:latin typeface="TT Norms Bold" panose="02000803040000020004" pitchFamily="50" charset="-52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0692577" y="5961703"/>
            <a:ext cx="3306501" cy="33065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  <a:latin typeface="TT Norms Medium" panose="02000803030000020003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716" y="11728938"/>
            <a:ext cx="2366780" cy="923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284" y="6692023"/>
            <a:ext cx="1601085" cy="16010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2464" y="9764485"/>
            <a:ext cx="10302820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Банки, которые предоставляют автокредиты, кредиты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Только 4-5% от всех заявок на автокредит одобряются.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22360" y="4603810"/>
            <a:ext cx="8822924" cy="181588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Микрофинансовые</a:t>
            </a:r>
            <a:r>
              <a:rPr lang="ru-RU" sz="2800" b="1" dirty="0">
                <a:solidFill>
                  <a:schemeClr val="bg1"/>
                </a:solidFill>
              </a:rPr>
              <a:t> организации. Высокий %.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b="1" dirty="0">
                <a:solidFill>
                  <a:schemeClr val="bg1"/>
                </a:solidFill>
              </a:rPr>
              <a:t>Не выдают авто напрямую. Работают через </a:t>
            </a:r>
            <a:r>
              <a:rPr lang="ru-RU" sz="2800" b="1" dirty="0" smtClean="0">
                <a:solidFill>
                  <a:schemeClr val="bg1"/>
                </a:solidFill>
              </a:rPr>
              <a:t>посредников.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Долгий </a:t>
            </a:r>
            <a:r>
              <a:rPr lang="ru-RU" sz="2800" b="1" dirty="0">
                <a:solidFill>
                  <a:schemeClr val="bg1"/>
                </a:solidFill>
              </a:rPr>
              <a:t>период сделки.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999078" y="4876141"/>
            <a:ext cx="9154886" cy="181588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Автосалоны выдающие рассрочку на авто. Не много по России. Обязательна справка о доходах. </a:t>
            </a:r>
            <a:r>
              <a:rPr lang="ru-RU" sz="2800" b="1" dirty="0" smtClean="0">
                <a:solidFill>
                  <a:schemeClr val="bg1"/>
                </a:solidFill>
              </a:rPr>
              <a:t>БКИ. Высокий </a:t>
            </a:r>
            <a:r>
              <a:rPr lang="ru-RU" sz="2800" b="1" dirty="0">
                <a:solidFill>
                  <a:schemeClr val="bg1"/>
                </a:solidFill>
              </a:rPr>
              <a:t>порог входа.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855579" y="10718592"/>
            <a:ext cx="9106980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Только новые автомобили. Дорогие автомобили.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9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145675F2-1D09-4874-B4F9-B7BC9A26300D}"/>
              </a:ext>
            </a:extLst>
          </p:cNvPr>
          <p:cNvSpPr txBox="1">
            <a:spLocks/>
          </p:cNvSpPr>
          <p:nvPr/>
        </p:nvSpPr>
        <p:spPr>
          <a:xfrm>
            <a:off x="1336427" y="1204154"/>
            <a:ext cx="19225850" cy="2172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7200" dirty="0" smtClean="0">
                <a:latin typeface="TT Norms Heavy" panose="02000503030000020004" pitchFamily="50" charset="-52"/>
              </a:rPr>
              <a:t>7. КОНКУРЕНТНЫЕ</a:t>
            </a:r>
          </a:p>
          <a:p>
            <a:pPr>
              <a:lnSpc>
                <a:spcPct val="70000"/>
              </a:lnSpc>
            </a:pPr>
            <a:r>
              <a:rPr lang="ru-RU" sz="7200" dirty="0" smtClean="0">
                <a:latin typeface="TT Norms Heavy" panose="02000503030000020004" pitchFamily="50" charset="-52"/>
              </a:rPr>
              <a:t>ПРЕИМУЩЕСТВА</a:t>
            </a:r>
            <a:endParaRPr lang="ru-RU" sz="7200" b="1" dirty="0">
              <a:latin typeface="TT Norms Heavy" panose="02000503030000020004" pitchFamily="50" charset="-52"/>
              <a:ea typeface="Yu Gothic UI Semibold" panose="020B0700000000000000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6428" y="3446997"/>
            <a:ext cx="65822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Любой автомобиль</a:t>
            </a:r>
            <a:endParaRPr lang="ru-RU" sz="54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84712" y="7097205"/>
            <a:ext cx="10498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Досрочное погашение</a:t>
            </a:r>
            <a:endParaRPr lang="ru-RU" sz="54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36427" y="5239626"/>
            <a:ext cx="98363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Не нужна кредитная история</a:t>
            </a:r>
            <a:endParaRPr lang="ru-RU" sz="54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84712" y="9155967"/>
            <a:ext cx="47868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Безопасность</a:t>
            </a:r>
            <a:endParaRPr lang="ru-RU" sz="54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84709" y="4389325"/>
            <a:ext cx="6245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T Norms Regular" panose="02000503030000020003" pitchFamily="50" charset="-52"/>
              </a:rPr>
              <a:t>Выбор авто на любой площадке</a:t>
            </a:r>
            <a:endParaRPr lang="ru-RU" sz="3200" dirty="0">
              <a:solidFill>
                <a:schemeClr val="tx1"/>
              </a:solidFill>
              <a:latin typeface="TT Norms Regular" panose="02000503030000020003" pitchFamily="50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32994" y="8175932"/>
            <a:ext cx="74991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T Norms Regular" panose="02000503030000020003" pitchFamily="50" charset="-52"/>
              </a:rPr>
              <a:t>Нет штрафов за досрочное погашение</a:t>
            </a:r>
            <a:endParaRPr lang="ru-RU" sz="3200" dirty="0">
              <a:solidFill>
                <a:schemeClr val="tx1"/>
              </a:solidFill>
              <a:latin typeface="TT Norms Regular" panose="02000503030000020003" pitchFamily="50" charset="-5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432993" y="10187517"/>
            <a:ext cx="101170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T Norms Regular" panose="02000503030000020003" pitchFamily="50" charset="-52"/>
              </a:rPr>
              <a:t>Юридическая прозрачность для всех сторон</a:t>
            </a:r>
            <a:endParaRPr lang="ru-RU" sz="3200" dirty="0">
              <a:solidFill>
                <a:schemeClr val="tx1"/>
              </a:solidFill>
              <a:latin typeface="TT Norms Regular" panose="02000503030000020003" pitchFamily="50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432994" y="6149872"/>
            <a:ext cx="55915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T Norms Regular" panose="02000503030000020003" pitchFamily="50" charset="-52"/>
              </a:rPr>
              <a:t>Достаточно паспорт и права</a:t>
            </a:r>
            <a:endParaRPr lang="ru-RU" sz="3200" dirty="0">
              <a:solidFill>
                <a:schemeClr val="tx1"/>
              </a:solidFill>
              <a:latin typeface="TT Norms Regular" panose="02000503030000020003" pitchFamily="50" charset="-52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666" y="11728938"/>
            <a:ext cx="2366780" cy="923292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384712" y="11077677"/>
            <a:ext cx="3239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Гибкость</a:t>
            </a:r>
            <a:endParaRPr lang="ru-RU" sz="54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32992" y="12120138"/>
            <a:ext cx="101170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T Norms Regular" panose="02000503030000020003" pitchFamily="50" charset="-52"/>
              </a:rPr>
              <a:t>Всегда предложим вариант решения в проблемных</a:t>
            </a:r>
          </a:p>
          <a:p>
            <a:r>
              <a:rPr lang="ru-RU" sz="3200" dirty="0" smtClean="0">
                <a:solidFill>
                  <a:schemeClr val="tx1"/>
                </a:solidFill>
                <a:latin typeface="TT Norms Regular" panose="02000503030000020003" pitchFamily="50" charset="-52"/>
              </a:rPr>
              <a:t>ситуациях  </a:t>
            </a:r>
            <a:endParaRPr lang="ru-RU" sz="3200" dirty="0">
              <a:solidFill>
                <a:schemeClr val="tx1"/>
              </a:solidFill>
              <a:latin typeface="TT Norms Regular" panose="02000503030000020003" pitchFamily="50" charset="-52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5153045" y="1204154"/>
            <a:ext cx="4751484" cy="4722675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5382205" y="2521848"/>
            <a:ext cx="4293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TT Norms Bold" panose="02000803040000020004" pitchFamily="50" charset="-52"/>
              </a:rPr>
              <a:t>П</a:t>
            </a:r>
            <a:r>
              <a:rPr lang="ru-RU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РОДАВЕЦ</a:t>
            </a:r>
            <a:endParaRPr lang="ru-RU" sz="5400" dirty="0">
              <a:solidFill>
                <a:schemeClr val="bg1"/>
              </a:solidFill>
              <a:latin typeface="TT Norms Bold" panose="02000803040000020004" pitchFamily="50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387195" y="3446997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T Norms Regular" panose="02000503030000020003" pitchFamily="50" charset="-52"/>
              </a:rPr>
              <a:t>Скорость</a:t>
            </a:r>
            <a:endParaRPr lang="ru-RU" sz="3200" dirty="0">
              <a:solidFill>
                <a:schemeClr val="bg1"/>
              </a:solidFill>
              <a:latin typeface="TT Norms Regular" panose="02000503030000020003" pitchFamily="50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851885" y="4021304"/>
            <a:ext cx="3353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T Norms Regular" panose="02000503030000020003" pitchFamily="50" charset="-52"/>
              </a:rPr>
              <a:t>Продать дороже</a:t>
            </a:r>
            <a:endParaRPr lang="ru-RU" sz="3200" dirty="0">
              <a:solidFill>
                <a:schemeClr val="bg1"/>
              </a:solidFill>
              <a:latin typeface="TT Norms Regular" panose="02000503030000020003" pitchFamily="50" charset="-52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7452026" y="6442259"/>
            <a:ext cx="4751484" cy="4722675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7757947" y="7837377"/>
            <a:ext cx="42210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ИНВЕСТОР</a:t>
            </a:r>
            <a:endParaRPr lang="ru-RU" sz="5400" dirty="0">
              <a:solidFill>
                <a:schemeClr val="bg1"/>
              </a:solidFill>
              <a:latin typeface="TT Norms Bold" panose="02000803040000020004" pitchFamily="50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8762937" y="8762526"/>
            <a:ext cx="19479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T Norms Regular" panose="02000503030000020003" pitchFamily="50" charset="-52"/>
              </a:rPr>
              <a:t>Гарантия</a:t>
            </a:r>
            <a:endParaRPr lang="ru-RU" sz="3200" dirty="0">
              <a:solidFill>
                <a:schemeClr val="bg1"/>
              </a:solidFill>
              <a:latin typeface="TT Norms Regular" panose="02000503030000020003" pitchFamily="50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405696" y="9347301"/>
            <a:ext cx="28328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T Norms Regular" panose="02000503030000020003" pitchFamily="50" charset="-52"/>
              </a:rPr>
              <a:t>Безопасность</a:t>
            </a:r>
            <a:endParaRPr lang="ru-RU" sz="3200" dirty="0">
              <a:solidFill>
                <a:schemeClr val="bg1"/>
              </a:solidFill>
              <a:latin typeface="TT Norms Regular" panose="02000503030000020003" pitchFamily="50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646996" y="9932076"/>
            <a:ext cx="2361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T Norms Regular" panose="02000503030000020003" pitchFamily="50" charset="-52"/>
              </a:rPr>
              <a:t>От 24 % год</a:t>
            </a:r>
            <a:endParaRPr lang="ru-RU" sz="3200" dirty="0">
              <a:solidFill>
                <a:schemeClr val="bg1"/>
              </a:solidFill>
              <a:latin typeface="TT Norms Regular" panose="02000503030000020003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17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145675F2-1D09-4874-B4F9-B7BC9A26300D}"/>
              </a:ext>
            </a:extLst>
          </p:cNvPr>
          <p:cNvSpPr txBox="1">
            <a:spLocks/>
          </p:cNvSpPr>
          <p:nvPr/>
        </p:nvSpPr>
        <p:spPr>
          <a:xfrm>
            <a:off x="1336427" y="1204154"/>
            <a:ext cx="19225850" cy="2172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7200" dirty="0" smtClean="0">
                <a:solidFill>
                  <a:schemeClr val="bg1"/>
                </a:solidFill>
                <a:latin typeface="TT Norms Heavy" panose="02000503030000020004" pitchFamily="50" charset="-52"/>
              </a:rPr>
              <a:t>8</a:t>
            </a:r>
            <a:r>
              <a:rPr lang="ru-RU" sz="7200" dirty="0" smtClean="0">
                <a:solidFill>
                  <a:schemeClr val="bg1"/>
                </a:solidFill>
                <a:latin typeface="TT Norms Heavy" panose="02000503030000020004" pitchFamily="50" charset="-52"/>
              </a:rPr>
              <a:t>. ТЕКУЩАЯ СТАДИЯ</a:t>
            </a:r>
            <a:endParaRPr lang="ru-RU" sz="7200" b="1" dirty="0">
              <a:solidFill>
                <a:schemeClr val="bg1"/>
              </a:solidFill>
              <a:latin typeface="TT Norms Heavy" panose="02000503030000020004" pitchFamily="50" charset="-52"/>
              <a:ea typeface="Yu Gothic UI Semibold" panose="020B0700000000000000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3383" y="2914581"/>
            <a:ext cx="208313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Вложено в выкуп – 15 000 000</a:t>
            </a:r>
            <a:r>
              <a:rPr lang="en-US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 ₽           </a:t>
            </a:r>
            <a:r>
              <a:rPr lang="ru-RU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             Выдано – 84</a:t>
            </a:r>
            <a:r>
              <a:rPr lang="en-US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 </a:t>
            </a:r>
            <a:r>
              <a:rPr lang="ru-RU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авто    </a:t>
            </a:r>
            <a:r>
              <a:rPr lang="en-US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 </a:t>
            </a:r>
            <a:endParaRPr lang="ru-RU" sz="5400" dirty="0">
              <a:solidFill>
                <a:schemeClr val="bg1"/>
              </a:solidFill>
              <a:latin typeface="TT Norms Bold" panose="0200080304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94169" y="6892432"/>
            <a:ext cx="1323835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Мы видим взрывной рост по заявкам. Видим себя как компанию с оборотами 7-10 млрд руд через 3 года. Все предпосылки рынка. Масштабирование через франчайзинг.</a:t>
            </a:r>
          </a:p>
          <a:p>
            <a:r>
              <a:rPr lang="ru-RU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Выход на </a:t>
            </a:r>
            <a:r>
              <a:rPr lang="en-US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IPO</a:t>
            </a:r>
            <a:r>
              <a:rPr lang="ru-RU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. Банковская лицензия.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6427" y="6455749"/>
            <a:ext cx="14223397" cy="6310784"/>
          </a:xfrm>
          <a:prstGeom prst="roundRect">
            <a:avLst>
              <a:gd name="adj" fmla="val 12234"/>
            </a:avLst>
          </a:prstGeom>
          <a:noFill/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381" y="11728938"/>
            <a:ext cx="2366780" cy="9232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83383" y="4144666"/>
            <a:ext cx="195810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Вложено в разработку – 15 000 000</a:t>
            </a:r>
            <a:r>
              <a:rPr lang="en-US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 ₽           </a:t>
            </a:r>
            <a:r>
              <a:rPr lang="ru-RU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Запуск - Январь</a:t>
            </a:r>
            <a:endParaRPr lang="ru-RU" sz="5400" dirty="0">
              <a:solidFill>
                <a:schemeClr val="bg1"/>
              </a:solidFill>
              <a:latin typeface="TT Norms Bold" panose="02000803040000020004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93716" y="5303996"/>
            <a:ext cx="144706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Заявок одобрено – 200 000 000</a:t>
            </a:r>
            <a:r>
              <a:rPr lang="en-US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 ₽</a:t>
            </a:r>
            <a:r>
              <a:rPr lang="ru-RU" sz="5400" dirty="0" smtClean="0">
                <a:solidFill>
                  <a:schemeClr val="bg1"/>
                </a:solidFill>
                <a:latin typeface="TT Norms Bold" panose="02000803040000020004" pitchFamily="50" charset="-52"/>
              </a:rPr>
              <a:t>                   </a:t>
            </a:r>
            <a:endParaRPr lang="ru-RU" sz="5400" dirty="0">
              <a:solidFill>
                <a:schemeClr val="bg1"/>
              </a:solidFill>
              <a:latin typeface="TT Norms Bold" panose="02000803040000020004" pitchFamily="50" charset="-52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5610246" y="5574006"/>
            <a:ext cx="4271363" cy="424488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5936111" y="7592571"/>
            <a:ext cx="3619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T Norms Medium" panose="02000803030000020003" pitchFamily="50" charset="-52"/>
              </a:rPr>
              <a:t>Очередь на выкуп</a:t>
            </a:r>
            <a:endParaRPr lang="ru-RU" sz="3600" dirty="0">
              <a:solidFill>
                <a:schemeClr val="tx1"/>
              </a:solidFill>
              <a:latin typeface="TT Norms Medium" panose="02000803030000020003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83031" y="6661184"/>
            <a:ext cx="3773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70 млн </a:t>
            </a:r>
            <a:r>
              <a:rPr lang="en-US" sz="5400" dirty="0">
                <a:solidFill>
                  <a:schemeClr val="tx1"/>
                </a:solidFill>
                <a:latin typeface="TT Norms Bold" panose="02000803040000020004" pitchFamily="50" charset="-52"/>
              </a:rPr>
              <a:t>₽</a:t>
            </a:r>
            <a:endParaRPr lang="ru-RU" sz="54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9079798" y="7171357"/>
            <a:ext cx="4271363" cy="424488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20700" dist="165100" dir="6180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9555743" y="9457919"/>
            <a:ext cx="3619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T Norms Medium" panose="02000803030000020003" pitchFamily="50" charset="-52"/>
              </a:rPr>
              <a:t>Одобрено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  <a:latin typeface="TT Norms Medium" panose="02000803030000020003" pitchFamily="50" charset="-52"/>
              </a:rPr>
              <a:t>заявок</a:t>
            </a:r>
            <a:endParaRPr lang="ru-RU" sz="3600" dirty="0">
              <a:solidFill>
                <a:schemeClr val="tx1"/>
              </a:solidFill>
              <a:latin typeface="TT Norms Medium" panose="02000803030000020003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435268" y="8462803"/>
            <a:ext cx="34900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TT Norms Bold" panose="02000803040000020004" pitchFamily="50" charset="-52"/>
              </a:rPr>
              <a:t>200 </a:t>
            </a:r>
            <a:r>
              <a:rPr lang="ru-RU" sz="4800" dirty="0">
                <a:solidFill>
                  <a:schemeClr val="tx1"/>
                </a:solidFill>
                <a:latin typeface="TT Norms Bold" panose="02000803040000020004" pitchFamily="50" charset="-52"/>
              </a:rPr>
              <a:t>млн </a:t>
            </a:r>
            <a:r>
              <a:rPr lang="en-US" sz="4800" dirty="0">
                <a:solidFill>
                  <a:schemeClr val="tx1"/>
                </a:solidFill>
                <a:latin typeface="TT Norms Bold" panose="02000803040000020004" pitchFamily="50" charset="-52"/>
              </a:rPr>
              <a:t>₽</a:t>
            </a:r>
            <a:endParaRPr lang="ru-RU" sz="4800" dirty="0">
              <a:solidFill>
                <a:schemeClr val="tx1"/>
              </a:solidFill>
              <a:latin typeface="TT Norms Bold" panose="0200080304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045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3998</TotalTime>
  <Words>625</Words>
  <Application>Microsoft Office PowerPoint</Application>
  <PresentationFormat>Произвольный</PresentationFormat>
  <Paragraphs>140</Paragraphs>
  <Slides>13</Slides>
  <Notes>12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9" baseType="lpstr">
      <vt:lpstr>Arial</vt:lpstr>
      <vt:lpstr>TT Norms Black</vt:lpstr>
      <vt:lpstr>Helvetica Neue Light</vt:lpstr>
      <vt:lpstr>Qanelas ExtraBold</vt:lpstr>
      <vt:lpstr>Yu Gothic UI Semibold</vt:lpstr>
      <vt:lpstr>Calibri</vt:lpstr>
      <vt:lpstr>TT Norms Medium</vt:lpstr>
      <vt:lpstr>Helvetica Neue</vt:lpstr>
      <vt:lpstr>DIN Pro Cond Black</vt:lpstr>
      <vt:lpstr>DIN Pro Cond Medium</vt:lpstr>
      <vt:lpstr>Anton</vt:lpstr>
      <vt:lpstr>TT Norms Heavy</vt:lpstr>
      <vt:lpstr>Merriweather Sans</vt:lpstr>
      <vt:lpstr>TT Norms Bold</vt:lpstr>
      <vt:lpstr>TT Norms Regular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Sanzharevski</dc:creator>
  <cp:lastModifiedBy>Certified Windows</cp:lastModifiedBy>
  <cp:revision>358</cp:revision>
  <dcterms:modified xsi:type="dcterms:W3CDTF">2019-12-24T16:02:45Z</dcterms:modified>
</cp:coreProperties>
</file>