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10122262194723651"/>
          <c:y val="5.1868958175569628E-2"/>
          <c:w val="0.6158485913192796"/>
          <c:h val="0.55078190284943052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чистая прибыль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 2019</c:v>
                </c:pt>
                <c:pt idx="1">
                  <c:v>за 2020</c:v>
                </c:pt>
                <c:pt idx="2">
                  <c:v>за 2021</c:v>
                </c:pt>
                <c:pt idx="3">
                  <c:v> за 2022</c:v>
                </c:pt>
                <c:pt idx="4">
                  <c:v>за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1500</c:v>
                </c:pt>
                <c:pt idx="1">
                  <c:v>6000</c:v>
                </c:pt>
                <c:pt idx="2">
                  <c:v>6000</c:v>
                </c:pt>
                <c:pt idx="3">
                  <c:v>6000</c:v>
                </c:pt>
                <c:pt idx="4">
                  <c:v>6000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выручка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 2019</c:v>
                </c:pt>
                <c:pt idx="1">
                  <c:v>за 2020</c:v>
                </c:pt>
                <c:pt idx="2">
                  <c:v>за 2021</c:v>
                </c:pt>
                <c:pt idx="3">
                  <c:v> за 2022</c:v>
                </c:pt>
                <c:pt idx="4">
                  <c:v>за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2880</c:v>
                </c:pt>
                <c:pt idx="1">
                  <c:v>11200</c:v>
                </c:pt>
                <c:pt idx="2">
                  <c:v>11200</c:v>
                </c:pt>
                <c:pt idx="3">
                  <c:v>11200</c:v>
                </c:pt>
                <c:pt idx="4">
                  <c:v>11200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0802576"/>
        <c:axId val="1590810736"/>
      </c:lineChart>
      <c:catAx>
        <c:axId val="159080257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590810736"/>
        <c:crosses val="autoZero"/>
        <c:auto val="1"/>
        <c:lblAlgn val="ctr"/>
        <c:lblOffset val="100"/>
        <c:noMultiLvlLbl val="1"/>
      </c:catAx>
      <c:valAx>
        <c:axId val="159081073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59080257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30C3D-FBA6-42A8-9179-58E8DA8C3E3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F8A46-0259-4902-9A44-8EAB87C679CF}">
      <dgm:prSet/>
      <dgm:spPr/>
      <dgm:t>
        <a:bodyPr/>
        <a:lstStyle/>
        <a:p>
          <a:pPr rtl="0"/>
          <a:r>
            <a:rPr lang="ru-RU" dirty="0" smtClean="0"/>
            <a:t>Закуп и монтаж оборудования</a:t>
          </a:r>
          <a:endParaRPr lang="ru-RU" dirty="0"/>
        </a:p>
      </dgm:t>
    </dgm:pt>
    <dgm:pt modelId="{5774C4FA-815B-4320-A5C3-240E49876C7D}" type="parTrans" cxnId="{A837277A-EBCC-49F7-9098-9977DA511FCB}">
      <dgm:prSet/>
      <dgm:spPr/>
      <dgm:t>
        <a:bodyPr/>
        <a:lstStyle/>
        <a:p>
          <a:endParaRPr lang="ru-RU"/>
        </a:p>
      </dgm:t>
    </dgm:pt>
    <dgm:pt modelId="{4D0BB95F-36F1-477D-9491-CDF62F8DEA4A}" type="sibTrans" cxnId="{A837277A-EBCC-49F7-9098-9977DA511FCB}">
      <dgm:prSet/>
      <dgm:spPr/>
      <dgm:t>
        <a:bodyPr/>
        <a:lstStyle/>
        <a:p>
          <a:endParaRPr lang="ru-RU"/>
        </a:p>
      </dgm:t>
    </dgm:pt>
    <dgm:pt modelId="{52E11D75-55BA-4C57-B579-B708E28FEB65}">
      <dgm:prSet/>
      <dgm:spPr/>
      <dgm:t>
        <a:bodyPr/>
        <a:lstStyle/>
        <a:p>
          <a:pPr rtl="0"/>
          <a:r>
            <a:rPr lang="ru-RU" dirty="0" smtClean="0"/>
            <a:t>Закуп компоста 2 фазы</a:t>
          </a:r>
          <a:endParaRPr lang="ru-RU" dirty="0"/>
        </a:p>
      </dgm:t>
    </dgm:pt>
    <dgm:pt modelId="{315E883E-34C1-4394-BFF3-87CA51F97894}" type="parTrans" cxnId="{D5234EB5-0629-4DD7-8C13-F353B00DA28D}">
      <dgm:prSet/>
      <dgm:spPr/>
      <dgm:t>
        <a:bodyPr/>
        <a:lstStyle/>
        <a:p>
          <a:endParaRPr lang="ru-RU"/>
        </a:p>
      </dgm:t>
    </dgm:pt>
    <dgm:pt modelId="{AA6EF3C6-952C-48EC-94BE-F1C2895C87BE}" type="sibTrans" cxnId="{D5234EB5-0629-4DD7-8C13-F353B00DA28D}">
      <dgm:prSet/>
      <dgm:spPr/>
      <dgm:t>
        <a:bodyPr/>
        <a:lstStyle/>
        <a:p>
          <a:endParaRPr lang="ru-RU"/>
        </a:p>
      </dgm:t>
    </dgm:pt>
    <dgm:pt modelId="{BACFD04B-3BC6-44B1-A044-877D1D791EBF}">
      <dgm:prSet/>
      <dgm:spPr/>
      <dgm:t>
        <a:bodyPr/>
        <a:lstStyle/>
        <a:p>
          <a:pPr rtl="0"/>
          <a:r>
            <a:rPr lang="ru-RU" dirty="0" smtClean="0"/>
            <a:t>Получение урожая</a:t>
          </a:r>
          <a:endParaRPr lang="ru-RU" dirty="0"/>
        </a:p>
      </dgm:t>
    </dgm:pt>
    <dgm:pt modelId="{87646DB1-6E40-42DA-9793-89B7F96C3836}" type="parTrans" cxnId="{CBFAD3A0-AF79-4D6F-8161-9179FA77A08F}">
      <dgm:prSet/>
      <dgm:spPr/>
      <dgm:t>
        <a:bodyPr/>
        <a:lstStyle/>
        <a:p>
          <a:endParaRPr lang="ru-RU"/>
        </a:p>
      </dgm:t>
    </dgm:pt>
    <dgm:pt modelId="{79B037B9-BDE3-49F1-A515-E5745564B935}" type="sibTrans" cxnId="{CBFAD3A0-AF79-4D6F-8161-9179FA77A08F}">
      <dgm:prSet/>
      <dgm:spPr/>
      <dgm:t>
        <a:bodyPr/>
        <a:lstStyle/>
        <a:p>
          <a:endParaRPr lang="ru-RU"/>
        </a:p>
      </dgm:t>
    </dgm:pt>
    <dgm:pt modelId="{F001D4B1-96FF-485E-ACAF-CE47959EBA2A}">
      <dgm:prSet/>
      <dgm:spPr/>
      <dgm:t>
        <a:bodyPr/>
        <a:lstStyle/>
        <a:p>
          <a:pPr rtl="0"/>
          <a:r>
            <a:rPr lang="ru-RU" dirty="0" smtClean="0"/>
            <a:t>Реализация в торговые сети</a:t>
          </a:r>
          <a:endParaRPr lang="ru-RU" dirty="0"/>
        </a:p>
      </dgm:t>
    </dgm:pt>
    <dgm:pt modelId="{B18A74F6-2357-477F-8997-A93C34519515}" type="parTrans" cxnId="{41829478-4AC7-4791-8E14-E9D914BC1B1C}">
      <dgm:prSet/>
      <dgm:spPr/>
      <dgm:t>
        <a:bodyPr/>
        <a:lstStyle/>
        <a:p>
          <a:endParaRPr lang="ru-RU"/>
        </a:p>
      </dgm:t>
    </dgm:pt>
    <dgm:pt modelId="{75B52903-8C39-429F-92E6-55B9271F2BF6}" type="sibTrans" cxnId="{41829478-4AC7-4791-8E14-E9D914BC1B1C}">
      <dgm:prSet/>
      <dgm:spPr/>
      <dgm:t>
        <a:bodyPr/>
        <a:lstStyle/>
        <a:p>
          <a:endParaRPr lang="ru-RU"/>
        </a:p>
      </dgm:t>
    </dgm:pt>
    <dgm:pt modelId="{80B33333-268B-43EC-BF9E-C29C231BEF1C}">
      <dgm:prSet/>
      <dgm:spPr/>
      <dgm:t>
        <a:bodyPr/>
        <a:lstStyle/>
        <a:p>
          <a:pPr rtl="0"/>
          <a:r>
            <a:rPr lang="ru-RU" dirty="0" smtClean="0"/>
            <a:t>Получение прибыли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8E6564A4-D94E-4FE4-9265-47FB836B0DE1}" type="parTrans" cxnId="{8D492DD4-6F2A-47BA-8865-B5DF8B4AD799}">
      <dgm:prSet/>
      <dgm:spPr/>
      <dgm:t>
        <a:bodyPr/>
        <a:lstStyle/>
        <a:p>
          <a:endParaRPr lang="ru-RU"/>
        </a:p>
      </dgm:t>
    </dgm:pt>
    <dgm:pt modelId="{8123A320-593C-4E76-B707-9000D0286602}" type="sibTrans" cxnId="{8D492DD4-6F2A-47BA-8865-B5DF8B4AD799}">
      <dgm:prSet/>
      <dgm:spPr/>
      <dgm:t>
        <a:bodyPr/>
        <a:lstStyle/>
        <a:p>
          <a:endParaRPr lang="ru-RU"/>
        </a:p>
      </dgm:t>
    </dgm:pt>
    <dgm:pt modelId="{932E18EF-ACF4-4131-B4A4-765337468DF4}">
      <dgm:prSet/>
      <dgm:spPr/>
      <dgm:t>
        <a:bodyPr/>
        <a:lstStyle/>
        <a:p>
          <a:pPr rtl="0"/>
          <a:r>
            <a:rPr lang="ru-RU" b="1" dirty="0" smtClean="0"/>
            <a:t>Постройка здания</a:t>
          </a:r>
          <a:endParaRPr lang="ru-RU" dirty="0"/>
        </a:p>
      </dgm:t>
    </dgm:pt>
    <dgm:pt modelId="{8788B3EA-6EC3-4357-BE1B-C6D0CAC08B21}" type="sibTrans" cxnId="{8650D5E2-26FC-40B3-967C-C13D58601474}">
      <dgm:prSet/>
      <dgm:spPr/>
      <dgm:t>
        <a:bodyPr/>
        <a:lstStyle/>
        <a:p>
          <a:endParaRPr lang="ru-RU"/>
        </a:p>
      </dgm:t>
    </dgm:pt>
    <dgm:pt modelId="{915ABA80-96CA-4F52-AB67-435BB0A838A0}" type="parTrans" cxnId="{8650D5E2-26FC-40B3-967C-C13D58601474}">
      <dgm:prSet/>
      <dgm:spPr/>
      <dgm:t>
        <a:bodyPr/>
        <a:lstStyle/>
        <a:p>
          <a:endParaRPr lang="ru-RU"/>
        </a:p>
      </dgm:t>
    </dgm:pt>
    <dgm:pt modelId="{AAF3EFDE-E7F9-4F4F-9C36-1B6C703CABF8}" type="pres">
      <dgm:prSet presAssocID="{D2530C3D-FBA6-42A8-9179-58E8DA8C3E3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A9B90-DF89-4123-903F-29EE61B4CC59}" type="pres">
      <dgm:prSet presAssocID="{D2530C3D-FBA6-42A8-9179-58E8DA8C3E30}" presName="arrow" presStyleLbl="bgShp" presStyleIdx="0" presStyleCnt="1" custScaleY="100000"/>
      <dgm:spPr/>
    </dgm:pt>
    <dgm:pt modelId="{14E9E7CE-9DD4-4B71-9E65-D6246C3C539E}" type="pres">
      <dgm:prSet presAssocID="{D2530C3D-FBA6-42A8-9179-58E8DA8C3E30}" presName="linearProcess" presStyleCnt="0"/>
      <dgm:spPr/>
    </dgm:pt>
    <dgm:pt modelId="{8F300353-88CC-4A13-B8E2-CDEA6688512D}" type="pres">
      <dgm:prSet presAssocID="{932E18EF-ACF4-4131-B4A4-765337468DF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C8E8C-D94C-46EC-B658-9926E111E187}" type="pres">
      <dgm:prSet presAssocID="{8788B3EA-6EC3-4357-BE1B-C6D0CAC08B21}" presName="sibTrans" presStyleCnt="0"/>
      <dgm:spPr/>
    </dgm:pt>
    <dgm:pt modelId="{D60CE81E-95B6-4BCC-9226-26748BEEF5A1}" type="pres">
      <dgm:prSet presAssocID="{493F8A46-0259-4902-9A44-8EAB87C679CF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7383C-40E9-42A1-9EDC-44F219B96AED}" type="pres">
      <dgm:prSet presAssocID="{4D0BB95F-36F1-477D-9491-CDF62F8DEA4A}" presName="sibTrans" presStyleCnt="0"/>
      <dgm:spPr/>
    </dgm:pt>
    <dgm:pt modelId="{3796E6D1-F85F-403C-8467-989370598329}" type="pres">
      <dgm:prSet presAssocID="{52E11D75-55BA-4C57-B579-B708E28FEB6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A534C-734E-416C-8F3A-B2B2C5D82CA5}" type="pres">
      <dgm:prSet presAssocID="{AA6EF3C6-952C-48EC-94BE-F1C2895C87BE}" presName="sibTrans" presStyleCnt="0"/>
      <dgm:spPr/>
    </dgm:pt>
    <dgm:pt modelId="{4520377B-D2E7-4338-9744-68050CD2C574}" type="pres">
      <dgm:prSet presAssocID="{BACFD04B-3BC6-44B1-A044-877D1D791EB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87EEB-A755-4677-872B-8F4719A7DFFD}" type="pres">
      <dgm:prSet presAssocID="{79B037B9-BDE3-49F1-A515-E5745564B935}" presName="sibTrans" presStyleCnt="0"/>
      <dgm:spPr/>
    </dgm:pt>
    <dgm:pt modelId="{D4E86606-8486-4964-BCC1-96F0E2A64683}" type="pres">
      <dgm:prSet presAssocID="{F001D4B1-96FF-485E-ACAF-CE47959EBA2A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04DC4-9384-4F54-8C42-D292602C26C0}" type="pres">
      <dgm:prSet presAssocID="{75B52903-8C39-429F-92E6-55B9271F2BF6}" presName="sibTrans" presStyleCnt="0"/>
      <dgm:spPr/>
    </dgm:pt>
    <dgm:pt modelId="{35655115-21D0-4E1B-9AE7-EDE07250BFFA}" type="pres">
      <dgm:prSet presAssocID="{80B33333-268B-43EC-BF9E-C29C231BEF1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89171-2E6F-494E-AADA-DB2734714FBE}" type="presOf" srcId="{BACFD04B-3BC6-44B1-A044-877D1D791EBF}" destId="{4520377B-D2E7-4338-9744-68050CD2C574}" srcOrd="0" destOrd="0" presId="urn:microsoft.com/office/officeart/2005/8/layout/hProcess9"/>
    <dgm:cxn modelId="{D5234EB5-0629-4DD7-8C13-F353B00DA28D}" srcId="{D2530C3D-FBA6-42A8-9179-58E8DA8C3E30}" destId="{52E11D75-55BA-4C57-B579-B708E28FEB65}" srcOrd="2" destOrd="0" parTransId="{315E883E-34C1-4394-BFF3-87CA51F97894}" sibTransId="{AA6EF3C6-952C-48EC-94BE-F1C2895C87BE}"/>
    <dgm:cxn modelId="{8E9CD6E2-6A66-41D5-994F-FAC6A92D836E}" type="presOf" srcId="{493F8A46-0259-4902-9A44-8EAB87C679CF}" destId="{D60CE81E-95B6-4BCC-9226-26748BEEF5A1}" srcOrd="0" destOrd="0" presId="urn:microsoft.com/office/officeart/2005/8/layout/hProcess9"/>
    <dgm:cxn modelId="{8D492DD4-6F2A-47BA-8865-B5DF8B4AD799}" srcId="{D2530C3D-FBA6-42A8-9179-58E8DA8C3E30}" destId="{80B33333-268B-43EC-BF9E-C29C231BEF1C}" srcOrd="5" destOrd="0" parTransId="{8E6564A4-D94E-4FE4-9265-47FB836B0DE1}" sibTransId="{8123A320-593C-4E76-B707-9000D0286602}"/>
    <dgm:cxn modelId="{CBFAD3A0-AF79-4D6F-8161-9179FA77A08F}" srcId="{D2530C3D-FBA6-42A8-9179-58E8DA8C3E30}" destId="{BACFD04B-3BC6-44B1-A044-877D1D791EBF}" srcOrd="3" destOrd="0" parTransId="{87646DB1-6E40-42DA-9793-89B7F96C3836}" sibTransId="{79B037B9-BDE3-49F1-A515-E5745564B935}"/>
    <dgm:cxn modelId="{4C5EA1EB-12AE-47F2-9DC7-579013905485}" type="presOf" srcId="{D2530C3D-FBA6-42A8-9179-58E8DA8C3E30}" destId="{AAF3EFDE-E7F9-4F4F-9C36-1B6C703CABF8}" srcOrd="0" destOrd="0" presId="urn:microsoft.com/office/officeart/2005/8/layout/hProcess9"/>
    <dgm:cxn modelId="{F263D1B6-0A48-432E-9912-A62668D9DDF6}" type="presOf" srcId="{80B33333-268B-43EC-BF9E-C29C231BEF1C}" destId="{35655115-21D0-4E1B-9AE7-EDE07250BFFA}" srcOrd="0" destOrd="0" presId="urn:microsoft.com/office/officeart/2005/8/layout/hProcess9"/>
    <dgm:cxn modelId="{8650D5E2-26FC-40B3-967C-C13D58601474}" srcId="{D2530C3D-FBA6-42A8-9179-58E8DA8C3E30}" destId="{932E18EF-ACF4-4131-B4A4-765337468DF4}" srcOrd="0" destOrd="0" parTransId="{915ABA80-96CA-4F52-AB67-435BB0A838A0}" sibTransId="{8788B3EA-6EC3-4357-BE1B-C6D0CAC08B21}"/>
    <dgm:cxn modelId="{A837277A-EBCC-49F7-9098-9977DA511FCB}" srcId="{D2530C3D-FBA6-42A8-9179-58E8DA8C3E30}" destId="{493F8A46-0259-4902-9A44-8EAB87C679CF}" srcOrd="1" destOrd="0" parTransId="{5774C4FA-815B-4320-A5C3-240E49876C7D}" sibTransId="{4D0BB95F-36F1-477D-9491-CDF62F8DEA4A}"/>
    <dgm:cxn modelId="{E9AA4A25-D697-47EF-8D9D-D3AEF873C9B4}" type="presOf" srcId="{F001D4B1-96FF-485E-ACAF-CE47959EBA2A}" destId="{D4E86606-8486-4964-BCC1-96F0E2A64683}" srcOrd="0" destOrd="0" presId="urn:microsoft.com/office/officeart/2005/8/layout/hProcess9"/>
    <dgm:cxn modelId="{41829478-4AC7-4791-8E14-E9D914BC1B1C}" srcId="{D2530C3D-FBA6-42A8-9179-58E8DA8C3E30}" destId="{F001D4B1-96FF-485E-ACAF-CE47959EBA2A}" srcOrd="4" destOrd="0" parTransId="{B18A74F6-2357-477F-8997-A93C34519515}" sibTransId="{75B52903-8C39-429F-92E6-55B9271F2BF6}"/>
    <dgm:cxn modelId="{FDBE35A2-3A84-4B02-BA41-3A531B533635}" type="presOf" srcId="{52E11D75-55BA-4C57-B579-B708E28FEB65}" destId="{3796E6D1-F85F-403C-8467-989370598329}" srcOrd="0" destOrd="0" presId="urn:microsoft.com/office/officeart/2005/8/layout/hProcess9"/>
    <dgm:cxn modelId="{B0528765-2D98-4977-BAE7-7088C5803CC4}" type="presOf" srcId="{932E18EF-ACF4-4131-B4A4-765337468DF4}" destId="{8F300353-88CC-4A13-B8E2-CDEA6688512D}" srcOrd="0" destOrd="0" presId="urn:microsoft.com/office/officeart/2005/8/layout/hProcess9"/>
    <dgm:cxn modelId="{9DA25D15-BD98-461F-AA1F-DCF88DF15F4D}" type="presParOf" srcId="{AAF3EFDE-E7F9-4F4F-9C36-1B6C703CABF8}" destId="{966A9B90-DF89-4123-903F-29EE61B4CC59}" srcOrd="0" destOrd="0" presId="urn:microsoft.com/office/officeart/2005/8/layout/hProcess9"/>
    <dgm:cxn modelId="{20905AD7-7CD9-4D96-A5DE-83F8F3DFF290}" type="presParOf" srcId="{AAF3EFDE-E7F9-4F4F-9C36-1B6C703CABF8}" destId="{14E9E7CE-9DD4-4B71-9E65-D6246C3C539E}" srcOrd="1" destOrd="0" presId="urn:microsoft.com/office/officeart/2005/8/layout/hProcess9"/>
    <dgm:cxn modelId="{2E37E6D6-94F3-4266-9B0E-7517E6942B84}" type="presParOf" srcId="{14E9E7CE-9DD4-4B71-9E65-D6246C3C539E}" destId="{8F300353-88CC-4A13-B8E2-CDEA6688512D}" srcOrd="0" destOrd="0" presId="urn:microsoft.com/office/officeart/2005/8/layout/hProcess9"/>
    <dgm:cxn modelId="{D5AF5674-771F-4531-A9F2-87C6E794A3EF}" type="presParOf" srcId="{14E9E7CE-9DD4-4B71-9E65-D6246C3C539E}" destId="{454C8E8C-D94C-46EC-B658-9926E111E187}" srcOrd="1" destOrd="0" presId="urn:microsoft.com/office/officeart/2005/8/layout/hProcess9"/>
    <dgm:cxn modelId="{CCE3A313-0366-4C5A-9FD7-BCB7E895752E}" type="presParOf" srcId="{14E9E7CE-9DD4-4B71-9E65-D6246C3C539E}" destId="{D60CE81E-95B6-4BCC-9226-26748BEEF5A1}" srcOrd="2" destOrd="0" presId="urn:microsoft.com/office/officeart/2005/8/layout/hProcess9"/>
    <dgm:cxn modelId="{4BAAF3A5-6ED2-40AC-931E-82EC5D596E2F}" type="presParOf" srcId="{14E9E7CE-9DD4-4B71-9E65-D6246C3C539E}" destId="{D647383C-40E9-42A1-9EDC-44F219B96AED}" srcOrd="3" destOrd="0" presId="urn:microsoft.com/office/officeart/2005/8/layout/hProcess9"/>
    <dgm:cxn modelId="{32FA9038-ABBF-4E75-8429-CB01AD7BEEEA}" type="presParOf" srcId="{14E9E7CE-9DD4-4B71-9E65-D6246C3C539E}" destId="{3796E6D1-F85F-403C-8467-989370598329}" srcOrd="4" destOrd="0" presId="urn:microsoft.com/office/officeart/2005/8/layout/hProcess9"/>
    <dgm:cxn modelId="{C5E4E998-5341-4388-A602-8A57248E2596}" type="presParOf" srcId="{14E9E7CE-9DD4-4B71-9E65-D6246C3C539E}" destId="{6B5A534C-734E-416C-8F3A-B2B2C5D82CA5}" srcOrd="5" destOrd="0" presId="urn:microsoft.com/office/officeart/2005/8/layout/hProcess9"/>
    <dgm:cxn modelId="{2F20C932-31B4-45AD-90AF-D11A85A4CEC2}" type="presParOf" srcId="{14E9E7CE-9DD4-4B71-9E65-D6246C3C539E}" destId="{4520377B-D2E7-4338-9744-68050CD2C574}" srcOrd="6" destOrd="0" presId="urn:microsoft.com/office/officeart/2005/8/layout/hProcess9"/>
    <dgm:cxn modelId="{F6116079-14CF-454C-A4AA-D06179E05101}" type="presParOf" srcId="{14E9E7CE-9DD4-4B71-9E65-D6246C3C539E}" destId="{60687EEB-A755-4677-872B-8F4719A7DFFD}" srcOrd="7" destOrd="0" presId="urn:microsoft.com/office/officeart/2005/8/layout/hProcess9"/>
    <dgm:cxn modelId="{F3FFEC1C-5AD2-4EA9-B618-03535D5E1B95}" type="presParOf" srcId="{14E9E7CE-9DD4-4B71-9E65-D6246C3C539E}" destId="{D4E86606-8486-4964-BCC1-96F0E2A64683}" srcOrd="8" destOrd="0" presId="urn:microsoft.com/office/officeart/2005/8/layout/hProcess9"/>
    <dgm:cxn modelId="{F011841C-06D5-41F8-8B67-5927610DA708}" type="presParOf" srcId="{14E9E7CE-9DD4-4B71-9E65-D6246C3C539E}" destId="{04004DC4-9384-4F54-8C42-D292602C26C0}" srcOrd="9" destOrd="0" presId="urn:microsoft.com/office/officeart/2005/8/layout/hProcess9"/>
    <dgm:cxn modelId="{042118C0-D76F-4118-BAA6-C9003CB7829E}" type="presParOf" srcId="{14E9E7CE-9DD4-4B71-9E65-D6246C3C539E}" destId="{35655115-21D0-4E1B-9AE7-EDE07250BFF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A9B90-DF89-4123-903F-29EE61B4CC59}">
      <dsp:nvSpPr>
        <dsp:cNvPr id="0" name=""/>
        <dsp:cNvSpPr/>
      </dsp:nvSpPr>
      <dsp:spPr>
        <a:xfrm>
          <a:off x="642941" y="0"/>
          <a:ext cx="7286676" cy="52149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00353-88CC-4A13-B8E2-CDEA6688512D}">
      <dsp:nvSpPr>
        <dsp:cNvPr id="0" name=""/>
        <dsp:cNvSpPr/>
      </dsp:nvSpPr>
      <dsp:spPr>
        <a:xfrm>
          <a:off x="2354" y="1564492"/>
          <a:ext cx="1370856" cy="208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Постройка здания</a:t>
          </a:r>
          <a:endParaRPr lang="ru-RU" sz="1400" kern="1200" dirty="0"/>
        </a:p>
      </dsp:txBody>
      <dsp:txXfrm>
        <a:off x="69274" y="1631412"/>
        <a:ext cx="1237016" cy="1952149"/>
      </dsp:txXfrm>
    </dsp:sp>
    <dsp:sp modelId="{D60CE81E-95B6-4BCC-9226-26748BEEF5A1}">
      <dsp:nvSpPr>
        <dsp:cNvPr id="0" name=""/>
        <dsp:cNvSpPr/>
      </dsp:nvSpPr>
      <dsp:spPr>
        <a:xfrm>
          <a:off x="1441753" y="1564492"/>
          <a:ext cx="1370856" cy="208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Закуп и монтаж оборудования</a:t>
          </a:r>
          <a:endParaRPr lang="ru-RU" sz="1400" kern="1200" dirty="0"/>
        </a:p>
      </dsp:txBody>
      <dsp:txXfrm>
        <a:off x="1508673" y="1631412"/>
        <a:ext cx="1237016" cy="1952149"/>
      </dsp:txXfrm>
    </dsp:sp>
    <dsp:sp modelId="{3796E6D1-F85F-403C-8467-989370598329}">
      <dsp:nvSpPr>
        <dsp:cNvPr id="0" name=""/>
        <dsp:cNvSpPr/>
      </dsp:nvSpPr>
      <dsp:spPr>
        <a:xfrm>
          <a:off x="2881152" y="1564492"/>
          <a:ext cx="1370856" cy="208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Закуп компоста 2 фазы</a:t>
          </a:r>
          <a:endParaRPr lang="ru-RU" sz="1400" kern="1200" dirty="0"/>
        </a:p>
      </dsp:txBody>
      <dsp:txXfrm>
        <a:off x="2948072" y="1631412"/>
        <a:ext cx="1237016" cy="1952149"/>
      </dsp:txXfrm>
    </dsp:sp>
    <dsp:sp modelId="{4520377B-D2E7-4338-9744-68050CD2C574}">
      <dsp:nvSpPr>
        <dsp:cNvPr id="0" name=""/>
        <dsp:cNvSpPr/>
      </dsp:nvSpPr>
      <dsp:spPr>
        <a:xfrm>
          <a:off x="4320551" y="1564492"/>
          <a:ext cx="1370856" cy="208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Получение урожая</a:t>
          </a:r>
          <a:endParaRPr lang="ru-RU" sz="1400" kern="1200" dirty="0"/>
        </a:p>
      </dsp:txBody>
      <dsp:txXfrm>
        <a:off x="4387471" y="1631412"/>
        <a:ext cx="1237016" cy="1952149"/>
      </dsp:txXfrm>
    </dsp:sp>
    <dsp:sp modelId="{D4E86606-8486-4964-BCC1-96F0E2A64683}">
      <dsp:nvSpPr>
        <dsp:cNvPr id="0" name=""/>
        <dsp:cNvSpPr/>
      </dsp:nvSpPr>
      <dsp:spPr>
        <a:xfrm>
          <a:off x="5759950" y="1564492"/>
          <a:ext cx="1370856" cy="208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в торговые сети</a:t>
          </a:r>
          <a:endParaRPr lang="ru-RU" sz="1400" kern="1200" dirty="0"/>
        </a:p>
      </dsp:txBody>
      <dsp:txXfrm>
        <a:off x="5826870" y="1631412"/>
        <a:ext cx="1237016" cy="1952149"/>
      </dsp:txXfrm>
    </dsp:sp>
    <dsp:sp modelId="{35655115-21D0-4E1B-9AE7-EDE07250BFFA}">
      <dsp:nvSpPr>
        <dsp:cNvPr id="0" name=""/>
        <dsp:cNvSpPr/>
      </dsp:nvSpPr>
      <dsp:spPr>
        <a:xfrm>
          <a:off x="7199349" y="1564492"/>
          <a:ext cx="1370856" cy="208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Получение прибыли</a:t>
          </a:r>
          <a:br>
            <a:rPr lang="ru-RU" sz="1400" kern="1200" dirty="0" smtClean="0"/>
          </a:b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>
        <a:off x="7266269" y="1631412"/>
        <a:ext cx="1237016" cy="195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ergienko_a.n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3457572" cy="5572163"/>
          </a:xfrm>
        </p:spPr>
        <p:txBody>
          <a:bodyPr/>
          <a:lstStyle/>
          <a:p>
            <a:pPr algn="l"/>
            <a:r>
              <a:rPr lang="ru-RU" dirty="0" smtClean="0"/>
              <a:t>Сергиенко</a:t>
            </a:r>
            <a:br>
              <a:rPr lang="ru-RU" dirty="0" smtClean="0"/>
            </a:br>
            <a:r>
              <a:rPr lang="ru-RU" dirty="0" smtClean="0"/>
              <a:t>Татьяна</a:t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29124" y="2285992"/>
            <a:ext cx="3629028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Сергиенко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Татьяна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«ВИОЛИ»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Выращивание  шампиньонов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лог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3" y="432834"/>
            <a:ext cx="7278553" cy="5458915"/>
          </a:xfrm>
          <a:prstGeom prst="rect">
            <a:avLst/>
          </a:prstGeom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7158" y="1428736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83768" y="476672"/>
            <a:ext cx="34472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3,5 МЛН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166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чего нужны инвестиции</a:t>
            </a:r>
            <a:endParaRPr lang="ru-RU" sz="2800" dirty="0"/>
          </a:p>
        </p:txBody>
      </p:sp>
    </p:spTree>
  </p:cSld>
  <p:clrMapOvr>
    <a:masterClrMapping/>
  </p:clrMapOvr>
  <p:transition advTm="299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357158" y="357166"/>
            <a:ext cx="8329612" cy="514353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Предложение для инвестора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000" dirty="0" smtClean="0"/>
              <a:t> 30%</a:t>
            </a:r>
            <a:r>
              <a:rPr lang="ru-RU" sz="1600" dirty="0" smtClean="0"/>
              <a:t>  </a:t>
            </a:r>
            <a:r>
              <a:rPr lang="ru-RU" dirty="0" smtClean="0"/>
              <a:t>доли на 3 года после выхода на плановую мощность в 80 тонн грибов в год.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8000" dirty="0"/>
          </a:p>
        </p:txBody>
      </p:sp>
    </p:spTree>
  </p:cSld>
  <p:clrMapOvr>
    <a:masterClrMapping/>
  </p:clrMapOvr>
  <p:transition advTm="282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71472" y="571480"/>
            <a:ext cx="7572375" cy="50974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Сергиенко Татьяна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sergienko_a.n@mail.ru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тел. +7 (921) 147-96-21 </a:t>
            </a:r>
            <a:endParaRPr lang="ru-RU" sz="2400" dirty="0"/>
          </a:p>
        </p:txBody>
      </p:sp>
      <p:pic>
        <p:nvPicPr>
          <p:cNvPr id="3" name="Рисунок 2" descr="Image-1 (1).png"/>
          <p:cNvPicPr>
            <a:picLocks noChangeAspect="1"/>
          </p:cNvPicPr>
          <p:nvPr/>
        </p:nvPicPr>
        <p:blipFill>
          <a:blip r:embed="rId3"/>
          <a:srcRect l="20704" t="7482" r="48829" b="39371"/>
          <a:stretch>
            <a:fillRect/>
          </a:stretch>
        </p:blipFill>
        <p:spPr>
          <a:xfrm>
            <a:off x="4521588" y="1628800"/>
            <a:ext cx="3592862" cy="4245504"/>
          </a:xfrm>
          <a:prstGeom prst="rect">
            <a:avLst/>
          </a:prstGeom>
        </p:spPr>
      </p:pic>
    </p:spTree>
  </p:cSld>
  <p:clrMapOvr>
    <a:masterClrMapping/>
  </p:clrMapOvr>
  <p:transition advTm="326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mgpreview (5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643283" y="428604"/>
            <a:ext cx="4211637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571472" y="428604"/>
            <a:ext cx="3929063" cy="6143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Цель проекта: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Создание фермы по выращиванию шампиньонов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Реализация свежей и качественной продукции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Выход к концу 2019 года </a:t>
            </a:r>
            <a:r>
              <a:rPr lang="ru-RU" sz="2400" dirty="0" smtClean="0">
                <a:solidFill>
                  <a:srgbClr val="FF0000"/>
                </a:solidFill>
              </a:rPr>
              <a:t>на 8-10 тонн грибов в месяц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Рентабельность грибов </a:t>
            </a:r>
            <a:r>
              <a:rPr lang="ru-RU" sz="2400" dirty="0" smtClean="0">
                <a:solidFill>
                  <a:srgbClr val="FF0000"/>
                </a:solidFill>
              </a:rPr>
              <a:t>от 50 до 80% 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Окупаемость проекта - </a:t>
            </a:r>
            <a:r>
              <a:rPr lang="ru-RU" sz="2400" dirty="0" smtClean="0">
                <a:solidFill>
                  <a:srgbClr val="FF0000"/>
                </a:solidFill>
              </a:rPr>
              <a:t>два года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preview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82" y="3573016"/>
            <a:ext cx="4211637" cy="2726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2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596" y="500042"/>
            <a:ext cx="8358246" cy="60007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Рынок</a:t>
            </a:r>
          </a:p>
          <a:p>
            <a:pPr indent="342900" algn="just">
              <a:lnSpc>
                <a:spcPct val="150000"/>
              </a:lnSpc>
              <a:buNone/>
            </a:pPr>
            <a:r>
              <a:rPr lang="ru-RU" sz="1700" dirty="0" smtClean="0"/>
              <a:t>     Производство шампиньона в России в 2017 году составило немногим менее 18 тысяч тонн, увеличившись на 34% в сравнении с предыдущим годом. Впрочем, для России показатель в 18 тысяч тонн – небольшой объем, составляющий менее трети потребления шампиньона населением.</a:t>
            </a:r>
          </a:p>
          <a:p>
            <a:pPr indent="342900" algn="just">
              <a:lnSpc>
                <a:spcPct val="150000"/>
              </a:lnSpc>
              <a:buNone/>
            </a:pPr>
            <a:r>
              <a:rPr lang="ru-RU" sz="1700" dirty="0" smtClean="0"/>
              <a:t>        За последний год уже несколько крупных сетей произвели серьезные изменения в своих магазинах. Почувствовав рост спроса покупателей на свежие овощи, фрукты и грибы, </a:t>
            </a:r>
            <a:r>
              <a:rPr lang="ru-RU" sz="1700" dirty="0" err="1" smtClean="0"/>
              <a:t>ритейлеры</a:t>
            </a:r>
            <a:r>
              <a:rPr lang="ru-RU" sz="1700" dirty="0" smtClean="0"/>
              <a:t> стали увеличивать выделяемую под них площадь, оснащать места их продаж новыми прилавками. «</a:t>
            </a:r>
            <a:r>
              <a:rPr lang="ru-RU" sz="1700" dirty="0" err="1" smtClean="0"/>
              <a:t>Дикси</a:t>
            </a:r>
            <a:r>
              <a:rPr lang="ru-RU" sz="1700" dirty="0" smtClean="0"/>
              <a:t>», «Перекрестки», «Магниты» в овощных отделах удлинились полки. «Азбука Вкуса» и «АВК» создали специальные программы по взаимодействию с Российским сельхозпроизводителями. Они заключают договора сотрудничества с местными фермерами, которые производят и поставляют им именно те овощи, фрукты и грибы, и именно в тех упаковках, которые пользуются особым спросом покупателей. Это гарантирует производителям сбыт, а магазинам свежий товар установленного качества.</a:t>
            </a:r>
            <a:endParaRPr lang="ru-RU" sz="1700" dirty="0"/>
          </a:p>
        </p:txBody>
      </p:sp>
    </p:spTree>
  </p:cSld>
  <p:clrMapOvr>
    <a:masterClrMapping/>
  </p:clrMapOvr>
  <p:transition advTm="30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1472" y="357166"/>
            <a:ext cx="8001000" cy="6143625"/>
          </a:xfrm>
        </p:spPr>
        <p:txBody>
          <a:bodyPr>
            <a:normAutofit/>
          </a:bodyPr>
          <a:lstStyle/>
          <a:p>
            <a:pPr>
              <a:lnSpc>
                <a:spcPct val="220000"/>
              </a:lnSpc>
              <a:buNone/>
            </a:pPr>
            <a:r>
              <a:rPr lang="ru-RU" dirty="0" smtClean="0"/>
              <a:t>Проблемы:</a:t>
            </a:r>
          </a:p>
          <a:p>
            <a:pPr>
              <a:lnSpc>
                <a:spcPct val="220000"/>
              </a:lnSpc>
              <a:buFont typeface="Wingdings" pitchFamily="2" charset="2"/>
              <a:buChar char="ü"/>
            </a:pPr>
            <a:r>
              <a:rPr lang="ru-RU" dirty="0" smtClean="0"/>
              <a:t>Некачественная и несвежая продукция</a:t>
            </a:r>
          </a:p>
          <a:p>
            <a:pPr>
              <a:lnSpc>
                <a:spcPct val="220000"/>
              </a:lnSpc>
              <a:buFont typeface="Wingdings" pitchFamily="2" charset="2"/>
              <a:buChar char="ü"/>
            </a:pPr>
            <a:r>
              <a:rPr lang="ru-RU" dirty="0" smtClean="0"/>
              <a:t>Высокая стоимость</a:t>
            </a:r>
          </a:p>
          <a:p>
            <a:pPr>
              <a:lnSpc>
                <a:spcPct val="220000"/>
              </a:lnSpc>
              <a:buFont typeface="Wingdings" pitchFamily="2" charset="2"/>
              <a:buChar char="ü"/>
            </a:pPr>
            <a:r>
              <a:rPr lang="ru-RU" dirty="0" smtClean="0"/>
              <a:t>Нехватка на полке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301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596" y="285728"/>
            <a:ext cx="8186737" cy="4572032"/>
          </a:xfrm>
        </p:spPr>
        <p:txBody>
          <a:bodyPr>
            <a:normAutofit lnSpcReduction="10000"/>
          </a:bodyPr>
          <a:lstStyle/>
          <a:p>
            <a:pPr indent="-457200">
              <a:buNone/>
            </a:pPr>
            <a:r>
              <a:rPr lang="ru-RU" dirty="0" smtClean="0"/>
              <a:t>Решение проблемы и преимущество перед конкурентами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Утренний сбор и доставка свежей продукции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Предложение оптимальной цены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Работа как с большими сетями так и с маленькими продуктовыми рынками и магазинами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/>
              <a:t>Возможность покупателю брать столько сколько нужно (продажа на развес)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9" name="Рисунок 8" descr="depositphotos_12651367-stock-photo-fresh-champignon-mushrooms-in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714884"/>
            <a:ext cx="2842941" cy="1857388"/>
          </a:xfrm>
          <a:prstGeom prst="rect">
            <a:avLst/>
          </a:prstGeom>
        </p:spPr>
      </p:pic>
      <p:pic>
        <p:nvPicPr>
          <p:cNvPr id="10" name="Рисунок 9" descr="imgpreview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714884"/>
            <a:ext cx="2952750" cy="1862138"/>
          </a:xfrm>
          <a:prstGeom prst="rect">
            <a:avLst/>
          </a:prstGeom>
        </p:spPr>
      </p:pic>
      <p:pic>
        <p:nvPicPr>
          <p:cNvPr id="11" name="Рисунок 10" descr="imgpreview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044" y="4714884"/>
            <a:ext cx="2726708" cy="1847852"/>
          </a:xfrm>
          <a:prstGeom prst="rect">
            <a:avLst/>
          </a:prstGeom>
        </p:spPr>
      </p:pic>
    </p:spTree>
  </p:cSld>
  <p:clrMapOvr>
    <a:masterClrMapping/>
  </p:clrMapOvr>
  <p:transition advTm="30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357166"/>
            <a:ext cx="8429625" cy="6072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Конкуренты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700" dirty="0" smtClean="0"/>
              <a:t> </a:t>
            </a:r>
            <a:r>
              <a:rPr lang="ru-RU" sz="1800" dirty="0" smtClean="0"/>
              <a:t>Главным преимуществом проекта является развивающаяся отрасль, и практически отсутствие КОНКУРЕНЦИИ, в которой он реализуется (культивирование грибов) и возрастающий спрос на производимую продукцию – шампиньонов. В данной отрасли наблюдается постоянный рост цен реализации продукции конечным потребителям.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/>
              <a:t>Сейчас шампиньоны производит только одно предприятие области – «Вологодская зелень», в количестве 25 тонн в год, что составляет 0,5% от потребности рынка области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/>
              <a:t>Продающиеся сейчас в магазинах шампиньоны – в основном польского или голландского происхождения. 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/>
              <a:t>Грибные комплексы есть в южных и центральных районах России, но доля их продукции на российском рынке невелика – около 10%.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/>
              <a:t>Запрет на ввоз в Россию грибов из стран ЕС в 2014 году никак не повлиял на ситуацию на рынке. Импортные грибы продолжают составлять его большую долю – 85%.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34" y="642918"/>
            <a:ext cx="8115300" cy="5643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Финансовый план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План сформирован по принципу привлечения 80% заемного капитала на финансирование проекта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28725"/>
              </p:ext>
            </p:extLst>
          </p:nvPr>
        </p:nvGraphicFramePr>
        <p:xfrm>
          <a:off x="857224" y="1714488"/>
          <a:ext cx="7143799" cy="172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528"/>
                <a:gridCol w="1584176"/>
                <a:gridCol w="1512168"/>
                <a:gridCol w="1296144"/>
                <a:gridCol w="1268783"/>
              </a:tblGrid>
              <a:tr h="11384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Камеры</a:t>
                      </a:r>
                      <a:r>
                        <a:rPr lang="ru-RU" sz="1400" baseline="0" dirty="0" smtClean="0"/>
                        <a:t> плодоношения с оборудованием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Вспомогательное и котельное оборудование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Строительные работы и монтаж оборудования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Закупка компоста фаза2 с мицелием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 </a:t>
                      </a:r>
                      <a:endParaRPr lang="ru-RU" sz="1400" dirty="0"/>
                    </a:p>
                  </a:txBody>
                  <a:tcPr anchor="ctr"/>
                </a:tc>
              </a:tr>
              <a:tr h="5890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1 800 000,00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700 000,00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1 000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840 000,00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r>
                        <a:rPr lang="ru-RU" sz="1400" baseline="0" dirty="0" smtClean="0"/>
                        <a:t>  340 000,00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30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596" y="571480"/>
            <a:ext cx="8329612" cy="5929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Операционная деятельность (доходы)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Среднемесячный объем производства составляет 8000 кг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Средняя реализация составляет 160 </a:t>
            </a:r>
            <a:r>
              <a:rPr lang="ru-RU" sz="1600" dirty="0" err="1" smtClean="0"/>
              <a:t>руб</a:t>
            </a:r>
            <a:r>
              <a:rPr lang="ru-RU" sz="1600" dirty="0" smtClean="0"/>
              <a:t>/кг</a:t>
            </a:r>
          </a:p>
          <a:p>
            <a:pPr>
              <a:buNone/>
            </a:pPr>
            <a:r>
              <a:rPr lang="ru-RU" dirty="0" smtClean="0"/>
              <a:t>Операционная деятельность (расходы)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Компост фазы 2 с засеянным мицелием покупается один раз в 2 месяца по средней цене с доставкой 14 </a:t>
            </a:r>
            <a:r>
              <a:rPr lang="ru-RU" sz="1600" dirty="0" err="1" smtClean="0"/>
              <a:t>руб</a:t>
            </a:r>
            <a:r>
              <a:rPr lang="ru-RU" sz="1600" dirty="0" smtClean="0"/>
              <a:t>/кг.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Лотки «грибные» объемом 3 кг по цене 10 </a:t>
            </a:r>
            <a:r>
              <a:rPr lang="ru-RU" sz="1600" dirty="0" err="1" smtClean="0"/>
              <a:t>руб</a:t>
            </a:r>
            <a:r>
              <a:rPr lang="ru-RU" sz="1600" dirty="0" smtClean="0"/>
              <a:t>/лоток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85860"/>
          <a:ext cx="8715447" cy="11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143008"/>
                <a:gridCol w="1334466"/>
                <a:gridCol w="1237304"/>
                <a:gridCol w="1214446"/>
                <a:gridCol w="1214449"/>
                <a:gridCol w="1214452"/>
              </a:tblGrid>
              <a:tr h="4900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</a:t>
                      </a:r>
                      <a:endParaRPr lang="ru-RU" dirty="0"/>
                    </a:p>
                  </a:txBody>
                  <a:tcPr/>
                </a:tc>
              </a:tr>
              <a:tr h="6847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Поступления от продаж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3 880 000,00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15 360 000,00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15 360 000,00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15 360 000,00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15 360 000,00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80 680 000,00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857628"/>
          <a:ext cx="8715437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402"/>
                <a:gridCol w="1175893"/>
                <a:gridCol w="1175894"/>
                <a:gridCol w="1245062"/>
                <a:gridCol w="1245062"/>
                <a:gridCol w="1245062"/>
                <a:gridCol w="1245062"/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</a:t>
                      </a:r>
                      <a:endParaRPr lang="ru-RU" sz="14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1530000,00</a:t>
                      </a:r>
                      <a:endParaRPr lang="ru-RU" sz="14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компост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2100000,00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4200000,00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4200000,00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4200000,00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4200000,00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17650000,00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15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357166"/>
            <a:ext cx="8329613" cy="52863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Динамика выручки и чистой прибыли в период прогнозирования проекта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Основные показатели эффективности проекта</a:t>
            </a:r>
          </a:p>
          <a:p>
            <a:endParaRPr lang="ru-RU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8" y="1571612"/>
          <a:ext cx="857256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4714884"/>
          <a:ext cx="74295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значение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NPV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16910000 </a:t>
                      </a: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IRR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73.6%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Индекс</a:t>
                      </a:r>
                      <a:r>
                        <a:rPr lang="ru-RU" sz="1400" baseline="0" dirty="0" smtClean="0"/>
                        <a:t> рентабельности, </a:t>
                      </a:r>
                      <a:r>
                        <a:rPr lang="en-US" sz="1400" baseline="0" dirty="0" smtClean="0"/>
                        <a:t>PI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4,9%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93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2949</TotalTime>
  <Words>535</Words>
  <Application>Microsoft Office PowerPoint</Application>
  <PresentationFormat>Экран (4:3)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Тема Office</vt:lpstr>
      <vt:lpstr>Сергиенко Татьяна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Сергиенко           Татьяна</dc:title>
  <dc:creator>User</dc:creator>
  <cp:lastModifiedBy>Пользователь Windows</cp:lastModifiedBy>
  <cp:revision>96</cp:revision>
  <dcterms:created xsi:type="dcterms:W3CDTF">2019-05-17T09:09:08Z</dcterms:created>
  <dcterms:modified xsi:type="dcterms:W3CDTF">2019-05-27T08:29:16Z</dcterms:modified>
</cp:coreProperties>
</file>