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56" r:id="rId3"/>
    <p:sldId id="278" r:id="rId4"/>
    <p:sldId id="276" r:id="rId5"/>
    <p:sldId id="265" r:id="rId6"/>
    <p:sldId id="267" r:id="rId7"/>
    <p:sldId id="275" r:id="rId8"/>
    <p:sldId id="268" r:id="rId9"/>
    <p:sldId id="269" r:id="rId10"/>
    <p:sldId id="270" r:id="rId11"/>
    <p:sldId id="271" r:id="rId12"/>
    <p:sldId id="272" r:id="rId13"/>
    <p:sldId id="273" r:id="rId14"/>
    <p:sldId id="279" r:id="rId15"/>
    <p:sldId id="274" r:id="rId16"/>
    <p:sldId id="261" r:id="rId17"/>
    <p:sldId id="277" r:id="rId1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57CBFC"/>
    <a:srgbClr val="429BBF"/>
    <a:srgbClr val="7FC0D3"/>
    <a:srgbClr val="5ACEFC"/>
    <a:srgbClr val="5DC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4654" autoAdjust="0"/>
  </p:normalViewPr>
  <p:slideViewPr>
    <p:cSldViewPr snapToGrid="0" snapToObjects="1">
      <p:cViewPr>
        <p:scale>
          <a:sx n="69" d="100"/>
          <a:sy n="69" d="100"/>
        </p:scale>
        <p:origin x="906" y="3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265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990227F-3BF9-4EA0-820D-EEE36CEB7C0A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73E4904-B7F1-4281-987C-7E173FCCC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FD5C84-E66D-4ECB-9FF6-62E4EA6A236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19790A-F161-470D-806B-D4925EA45CA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977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19790A-F161-470D-806B-D4925EA45CA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89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19790A-F161-470D-806B-D4925EA45CA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5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19790A-F161-470D-806B-D4925EA45CA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75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19790A-F161-470D-806B-D4925EA45CA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955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592067-8D0A-4E2D-B895-AAD7349051A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6C21E1-B9B8-4190-9DF9-2085041B684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46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69BACB-E21B-4E5E-82ED-B1E86FA6B2C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69BACB-E21B-4E5E-82ED-B1E86FA6B2C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990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19790A-F161-470D-806B-D4925EA45CA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462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19790A-F161-470D-806B-D4925EA45CA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681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19790A-F161-470D-806B-D4925EA45CA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096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19790A-F161-470D-806B-D4925EA45CA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508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19790A-F161-470D-806B-D4925EA45CA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653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19790A-F161-470D-806B-D4925EA45CA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68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9C305-35F2-4AED-89B6-6C9DB416D511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65DEC-51E0-49AB-9A38-EA1739F98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BE955-7813-4316-A685-8A1CDDE39F5E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FDBD2-93FE-4981-A8E0-A3709288F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1D24F-21A1-40FB-948E-91F8B2F7DE30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0D584-F2B0-4532-9C2A-19939023A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0A83-B1D4-43D8-94F8-42D3F9FC77B4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96E85-520B-4CA6-A30C-79F392BFD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2ACF9-8288-47AF-9212-7A7C7C990175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88FEB-43C7-4C47-8181-C8392EF17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86120-7801-45B1-BF58-5D35B99352C5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DEB71-68D9-4F2A-B550-1E7E0A231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9FD0E-40ED-45FA-AAA6-0B68CB8421DF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53E38-64AA-4518-B64D-DAA14A2D6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872BB-EA2F-4BA3-AEB4-40EDF0879F03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BC63B-39CB-4B83-91D2-BE71EC6D4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9AA27-7DBC-47DB-A6A5-593E01E1E53D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94D90-0A88-4E7A-9EC2-766B9496F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9E415-6B5F-4572-8383-822CE59EF84F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13DB9-B774-497E-8782-9F950DD62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C94CB-C16B-43F1-80A0-B8E62C5FAD1F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6C594-382D-4A00-AE5E-E0E8E7A80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07E0D6-D3D7-4757-BB19-15783CE4248F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62A479-4BC1-49AB-9200-E4F003EC2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ightcamo.ru/" TargetMode="External"/><Relationship Id="rId3" Type="http://schemas.openxmlformats.org/officeDocument/2006/relationships/image" Target="../media/image1.gif"/><Relationship Id="rId7" Type="http://schemas.openxmlformats.org/officeDocument/2006/relationships/hyperlink" Target="http://nightcamo.r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0"/>
            <a:ext cx="9889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Рисунок 6" descr="NightCamo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10046368" y="0"/>
            <a:ext cx="21456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229518" y="69850"/>
            <a:ext cx="758693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Торговая сеть</a:t>
            </a:r>
          </a:p>
          <a:p>
            <a:r>
              <a:rPr lang="en-US" sz="3200" b="1" dirty="0">
                <a:solidFill>
                  <a:srgbClr val="FF0000"/>
                </a:solidFill>
                <a:latin typeface="Century Gothic" pitchFamily="34" charset="0"/>
              </a:rPr>
              <a:t>NightCamo                        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action style  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7840" y="5961510"/>
            <a:ext cx="3948113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Город реализации </a:t>
            </a:r>
            <a:r>
              <a:rPr lang="ru-RU" sz="3200" b="1" dirty="0">
                <a:solidFill>
                  <a:srgbClr val="FF0000"/>
                </a:solidFill>
                <a:latin typeface="Century Gothic" pitchFamily="34" charset="0"/>
              </a:rPr>
              <a:t>Москва</a:t>
            </a:r>
          </a:p>
        </p:txBody>
      </p:sp>
      <p:pic>
        <p:nvPicPr>
          <p:cNvPr id="14343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336431" y="1126539"/>
            <a:ext cx="7301132" cy="48349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C79C9BF-4DF2-416C-B376-5E24DB488168}"/>
              </a:ext>
            </a:extLst>
          </p:cNvPr>
          <p:cNvSpPr/>
          <p:nvPr/>
        </p:nvSpPr>
        <p:spPr>
          <a:xfrm rot="10800000" flipV="1">
            <a:off x="10771912" y="717452"/>
            <a:ext cx="692497" cy="4951828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-700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NightCamo</a:t>
            </a:r>
            <a:endParaRPr lang="ru-RU" sz="2800" b="1" spc="-7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flipH="1">
            <a:off x="10311062" y="0"/>
            <a:ext cx="1889670" cy="6892507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0988676" y="1617785"/>
            <a:ext cx="692497" cy="4009292"/>
          </a:xfrm>
          <a:prstGeom prst="rect">
            <a:avLst/>
          </a:prstGeom>
          <a:noFill/>
        </p:spPr>
        <p:txBody>
          <a:bodyPr vert="wordArtVert"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-700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NightCamo</a:t>
            </a:r>
            <a:endParaRPr lang="ru-RU" sz="2800" b="1" spc="-7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E11D7FF-10E2-4016-AAB2-9359E7E17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925" y="120455"/>
            <a:ext cx="1851542" cy="12261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BEA523-0A80-4EB9-98FE-FB73D3BE0026}"/>
              </a:ext>
            </a:extLst>
          </p:cNvPr>
          <p:cNvSpPr txBox="1"/>
          <p:nvPr/>
        </p:nvSpPr>
        <p:spPr>
          <a:xfrm>
            <a:off x="787400" y="966788"/>
            <a:ext cx="912812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4C4C4C"/>
                </a:solidFill>
                <a:latin typeface="Century Gothic" pitchFamily="34" charset="0"/>
              </a:rPr>
              <a:t>НЕДОСТАТКИ 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7E4DC17B-EE27-4856-875F-B52284C7C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" y="2320925"/>
            <a:ext cx="84201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dirty="0">
              <a:solidFill>
                <a:srgbClr val="4C4C4C"/>
              </a:solidFill>
              <a:latin typeface="Century Gothic" pitchFamily="34" charset="0"/>
            </a:endParaRPr>
          </a:p>
          <a:p>
            <a:pPr marL="342900" indent="-342900">
              <a:buFont typeface="AppleSymbols"/>
              <a:buChar char="⦿"/>
            </a:pPr>
            <a:r>
              <a:rPr lang="ru-RU" sz="2400" dirty="0">
                <a:solidFill>
                  <a:srgbClr val="4C4C4C"/>
                </a:solidFill>
                <a:latin typeface="Century Gothic" pitchFamily="34" charset="0"/>
              </a:rPr>
              <a:t>Охватывает не все группы населения.</a:t>
            </a:r>
          </a:p>
          <a:p>
            <a:pPr marL="342900" indent="-342900">
              <a:buFont typeface="AppleSymbols"/>
              <a:buChar char="⦿"/>
            </a:pPr>
            <a:r>
              <a:rPr lang="ru-RU" sz="2400" dirty="0">
                <a:solidFill>
                  <a:srgbClr val="4C4C4C"/>
                </a:solidFill>
                <a:latin typeface="Century Gothic" pitchFamily="34" charset="0"/>
              </a:rPr>
              <a:t>Требует тщательно подбора помещения.</a:t>
            </a:r>
          </a:p>
          <a:p>
            <a:pPr marL="342900" indent="-342900">
              <a:buFont typeface="AppleSymbols"/>
              <a:buChar char="⦿"/>
            </a:pPr>
            <a:r>
              <a:rPr lang="ru-RU" sz="2400" dirty="0">
                <a:solidFill>
                  <a:srgbClr val="4C4C4C"/>
                </a:solidFill>
                <a:latin typeface="Century Gothic" pitchFamily="34" charset="0"/>
              </a:rPr>
              <a:t>Проект не дает «сию секундного» результата.</a:t>
            </a:r>
          </a:p>
          <a:p>
            <a:pPr marL="342900" indent="-342900">
              <a:buFont typeface="AppleSymbols"/>
              <a:buChar char="⦿"/>
            </a:pPr>
            <a:r>
              <a:rPr lang="ru-RU" sz="2400" dirty="0">
                <a:solidFill>
                  <a:srgbClr val="4C4C4C"/>
                </a:solidFill>
                <a:latin typeface="Century Gothic" pitchFamily="34" charset="0"/>
              </a:rPr>
              <a:t>Имеет ограничения естественного роста.</a:t>
            </a:r>
          </a:p>
          <a:p>
            <a:pPr marL="342900" indent="-342900">
              <a:buFont typeface="AppleSymbols"/>
              <a:buChar char="⦿"/>
            </a:pPr>
            <a:endParaRPr lang="ru-RU" sz="2400" dirty="0">
              <a:solidFill>
                <a:srgbClr val="4C4C4C"/>
              </a:solidFill>
              <a:latin typeface="Century Gothic" pitchFamily="34" charset="0"/>
            </a:endParaRPr>
          </a:p>
          <a:p>
            <a:pPr marL="342900" indent="-342900">
              <a:buFont typeface="AppleSymbols"/>
              <a:buChar char="⦿"/>
            </a:pPr>
            <a:endParaRPr lang="ru-RU" sz="2400" dirty="0">
              <a:solidFill>
                <a:srgbClr val="4C4C4C"/>
              </a:solidFill>
              <a:latin typeface="Century Gothic" pitchFamily="34" charset="0"/>
            </a:endParaRPr>
          </a:p>
          <a:p>
            <a:pPr marL="342900" indent="-342900">
              <a:buFont typeface="AppleSymbols"/>
              <a:buChar char="⦿"/>
            </a:pPr>
            <a:endParaRPr lang="ru-RU" sz="2400" dirty="0">
              <a:solidFill>
                <a:srgbClr val="4C4C4C"/>
              </a:solidFill>
              <a:latin typeface="Century Gothic" pitchFamily="34" charset="0"/>
            </a:endParaRPr>
          </a:p>
          <a:p>
            <a:pPr marL="342900" indent="-342900">
              <a:buFont typeface="AppleSymbols"/>
              <a:buChar char="⦿"/>
            </a:pPr>
            <a:endParaRPr lang="ru-RU" sz="2400" dirty="0">
              <a:solidFill>
                <a:srgbClr val="4C4C4C"/>
              </a:solidFill>
              <a:latin typeface="Century Gothic" pitchFamily="34" charset="0"/>
            </a:endParaRPr>
          </a:p>
          <a:p>
            <a:pPr marL="342900" indent="-342900">
              <a:buFont typeface="AppleSymbols"/>
              <a:buChar char="⦿"/>
            </a:pPr>
            <a:endParaRPr lang="ru-RU" sz="2400" dirty="0">
              <a:solidFill>
                <a:srgbClr val="4C4C4C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95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flipH="1">
            <a:off x="10311062" y="0"/>
            <a:ext cx="1889670" cy="6892507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0988676" y="1617785"/>
            <a:ext cx="692497" cy="4009292"/>
          </a:xfrm>
          <a:prstGeom prst="rect">
            <a:avLst/>
          </a:prstGeom>
          <a:noFill/>
        </p:spPr>
        <p:txBody>
          <a:bodyPr vert="wordArtVert"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-700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NightCamo</a:t>
            </a:r>
            <a:endParaRPr lang="ru-RU" sz="2800" b="1" spc="-7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E11D7FF-10E2-4016-AAB2-9359E7E17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925" y="120455"/>
            <a:ext cx="1851542" cy="12261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4F8A27-03C1-4637-AFDD-F29029707FC0}"/>
              </a:ext>
            </a:extLst>
          </p:cNvPr>
          <p:cNvSpPr txBox="1"/>
          <p:nvPr/>
        </p:nvSpPr>
        <p:spPr>
          <a:xfrm>
            <a:off x="713076" y="823367"/>
            <a:ext cx="91281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4C4C4C"/>
                </a:solidFill>
                <a:latin typeface="Century Gothic" pitchFamily="34" charset="0"/>
              </a:rPr>
              <a:t>КОНЪЮКТУРА РЫНКА: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B3855234-3E7C-4C74-83A6-9C56438D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410" y="1874728"/>
            <a:ext cx="84201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Timberland</a:t>
            </a:r>
            <a:r>
              <a:rPr lang="en-US" dirty="0">
                <a:solidFill>
                  <a:srgbClr val="4C4C4C"/>
                </a:solidFill>
                <a:latin typeface="Century Gothic" pitchFamily="34" charset="0"/>
              </a:rPr>
              <a:t> – </a:t>
            </a:r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давно на рынке, в одежде мало предложений, больше известны обувью, </a:t>
            </a:r>
            <a:r>
              <a:rPr lang="ru-RU" dirty="0" err="1">
                <a:solidFill>
                  <a:srgbClr val="4C4C4C"/>
                </a:solidFill>
                <a:latin typeface="Century Gothic" pitchFamily="34" charset="0"/>
              </a:rPr>
              <a:t>монобренд</a:t>
            </a:r>
            <a:endParaRPr lang="en-US" dirty="0">
              <a:solidFill>
                <a:srgbClr val="4C4C4C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Camel Active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– давно на рынке, перестали вкладывать средства в  идеи, работают по накатанной, монобренд</a:t>
            </a:r>
            <a:endParaRPr lang="en-US" dirty="0">
              <a:solidFill>
                <a:srgbClr val="4C4C4C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Camp David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– относительно недавно на рынке, мало магазинов,  несколько ярковаты, что отрезает часть покупателей, но эта яркость определяет их стиль, от этого они не откажутся, монобренд</a:t>
            </a:r>
          </a:p>
          <a:p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Так же есть магазины условно работающие в активном стиле, но они не сетевики и работают в основном с очень старыми брендами типа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Alpha Ind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  <a:p>
            <a:endParaRPr lang="ru-RU" sz="1600" dirty="0">
              <a:solidFill>
                <a:srgbClr val="4C4C4C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168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flipH="1">
            <a:off x="10311062" y="0"/>
            <a:ext cx="1889670" cy="6892507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0988676" y="1617785"/>
            <a:ext cx="692497" cy="4009292"/>
          </a:xfrm>
          <a:prstGeom prst="rect">
            <a:avLst/>
          </a:prstGeom>
          <a:noFill/>
        </p:spPr>
        <p:txBody>
          <a:bodyPr vert="wordArtVert"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-700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NightCamo</a:t>
            </a:r>
            <a:endParaRPr lang="ru-RU" sz="2800" b="1" spc="-7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E11D7FF-10E2-4016-AAB2-9359E7E17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925" y="120455"/>
            <a:ext cx="1851542" cy="12261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67D2A9-38D1-4F1D-86FD-7CFFF14EE780}"/>
              </a:ext>
            </a:extLst>
          </p:cNvPr>
          <p:cNvSpPr txBox="1"/>
          <p:nvPr/>
        </p:nvSpPr>
        <p:spPr>
          <a:xfrm>
            <a:off x="802606" y="1395722"/>
            <a:ext cx="984726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4C4C4C"/>
                </a:solidFill>
                <a:latin typeface="Century Gothic" pitchFamily="34" charset="0"/>
              </a:rPr>
              <a:t>ПРЕИМУЩЕСТВА КОНКУРЕНТОВ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D83B3270-DC60-4D03-A4BB-63B63D602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" y="2320925"/>
            <a:ext cx="84201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4C4C4C"/>
                </a:solidFill>
                <a:latin typeface="Century Gothic" pitchFamily="34" charset="0"/>
              </a:rPr>
              <a:t>Некоторые сети, например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Camel Active</a:t>
            </a:r>
            <a:r>
              <a:rPr lang="ru-RU" sz="2400" dirty="0">
                <a:solidFill>
                  <a:srgbClr val="4C4C4C"/>
                </a:solidFill>
                <a:latin typeface="Century Gothic" pitchFamily="34" charset="0"/>
              </a:rPr>
              <a:t>, очень давно на рынке, имеют много магазинов, отработанный ассортимент, но это же является их минусом – приелись, нет разнообразия, </a:t>
            </a:r>
            <a:r>
              <a:rPr lang="ru-RU" sz="2400" dirty="0" err="1">
                <a:solidFill>
                  <a:srgbClr val="4C4C4C"/>
                </a:solidFill>
                <a:latin typeface="Century Gothic" pitchFamily="34" charset="0"/>
              </a:rPr>
              <a:t>монобренд</a:t>
            </a:r>
            <a:r>
              <a:rPr lang="ru-RU" sz="2400" dirty="0">
                <a:solidFill>
                  <a:srgbClr val="4C4C4C"/>
                </a:solidFill>
                <a:latin typeface="Century Gothic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45735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flipH="1">
            <a:off x="10311062" y="0"/>
            <a:ext cx="1889670" cy="6892507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0988676" y="1617785"/>
            <a:ext cx="692497" cy="4009292"/>
          </a:xfrm>
          <a:prstGeom prst="rect">
            <a:avLst/>
          </a:prstGeom>
          <a:noFill/>
        </p:spPr>
        <p:txBody>
          <a:bodyPr vert="wordArtVert"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-700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NightCamo</a:t>
            </a:r>
            <a:endParaRPr lang="ru-RU" sz="2800" b="1" spc="-7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E11D7FF-10E2-4016-AAB2-9359E7E17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925" y="120455"/>
            <a:ext cx="1851542" cy="12261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7DD510-308F-4C9B-A617-A3DFBAA1E471}"/>
              </a:ext>
            </a:extLst>
          </p:cNvPr>
          <p:cNvSpPr txBox="1"/>
          <p:nvPr/>
        </p:nvSpPr>
        <p:spPr>
          <a:xfrm>
            <a:off x="787400" y="705178"/>
            <a:ext cx="984726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4C4C4C"/>
                </a:solidFill>
                <a:latin typeface="Century Gothic" pitchFamily="34" charset="0"/>
              </a:rPr>
              <a:t>СУЩЕСТВУЮЩИЕ ПРОБЛЕМЫ: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4B41FBEF-0948-445A-B8C6-7BA010811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" y="1841425"/>
            <a:ext cx="84201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4C4C4C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Стагнация в связи с недостаточностью оборотных средств. 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4C4C4C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Объективные причины: </a:t>
            </a:r>
          </a:p>
          <a:p>
            <a:pPr marL="342900" lvl="0" indent="-342900" algn="just">
              <a:spcAft>
                <a:spcPts val="0"/>
              </a:spcAft>
              <a:buFont typeface="Cambria" panose="02040503050406030204" pitchFamily="18" charset="0"/>
              <a:buChar char="-"/>
            </a:pPr>
            <a:r>
              <a:rPr lang="ru-RU" sz="2400" dirty="0">
                <a:solidFill>
                  <a:srgbClr val="4C4C4C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снижение покупательской способности населения в целом, соответственно снижение объемов продаж в количественном выражении при сохранении стоимостного; </a:t>
            </a:r>
          </a:p>
          <a:p>
            <a:pPr marL="342900" lvl="0" indent="-342900" algn="just">
              <a:spcAft>
                <a:spcPts val="0"/>
              </a:spcAft>
              <a:buFont typeface="Cambria" panose="02040503050406030204" pitchFamily="18" charset="0"/>
              <a:buChar char="-"/>
            </a:pPr>
            <a:r>
              <a:rPr lang="ru-RU" sz="2400" dirty="0">
                <a:solidFill>
                  <a:srgbClr val="4C4C4C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снижение маржи за счет удорожания стоимости валютных закупок в пересчете на рубли;</a:t>
            </a:r>
          </a:p>
          <a:p>
            <a:pPr marL="342900" lvl="0" indent="-342900" algn="just">
              <a:spcAft>
                <a:spcPts val="0"/>
              </a:spcAft>
              <a:buFont typeface="Cambria" panose="02040503050406030204" pitchFamily="18" charset="0"/>
              <a:buChar char="-"/>
            </a:pPr>
            <a:r>
              <a:rPr lang="ru-RU" sz="2400" dirty="0">
                <a:solidFill>
                  <a:srgbClr val="4C4C4C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уменьшение проходимости в ТЦ, ротация арендаторов ТЦ в сторону пониженного ценового сегмента.</a:t>
            </a:r>
          </a:p>
        </p:txBody>
      </p:sp>
    </p:spTree>
    <p:extLst>
      <p:ext uri="{BB962C8B-B14F-4D97-AF65-F5344CB8AC3E}">
        <p14:creationId xmlns:p14="http://schemas.microsoft.com/office/powerpoint/2010/main" val="3015575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A5475-89F7-416D-9E16-0A8A5867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4C4C4C"/>
                </a:solidFill>
                <a:latin typeface="Century Gothic" panose="020B0502020202020204" pitchFamily="34" charset="0"/>
              </a:rPr>
              <a:t>ПРЕДПРИНЯТЫЕ РЕШЕНИЯ: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475796-B76B-4D14-8868-45F049C02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marL="342900" lvl="0" indent="-342900" algn="just">
              <a:spcAft>
                <a:spcPts val="0"/>
              </a:spcAft>
              <a:buFont typeface="Cambria" panose="02040503050406030204" pitchFamily="18" charset="0"/>
              <a:buChar char="-"/>
            </a:pPr>
            <a:r>
              <a:rPr lang="ru-RU" sz="2400" dirty="0">
                <a:solidFill>
                  <a:srgbClr val="4C4C4C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подготовлено два базовых решения для изменения локализации физического магазина в ТЦ в ближайшей перспективе в расчете на два филиала . Первый – в специализированном ТЦ, второй – в ТЦ общей направленности ценового сегмента средний плюс;</a:t>
            </a:r>
          </a:p>
          <a:p>
            <a:pPr marL="342900" lvl="0" indent="-342900" algn="just">
              <a:spcAft>
                <a:spcPts val="0"/>
              </a:spcAft>
              <a:buFont typeface="Cambria" panose="02040503050406030204" pitchFamily="18" charset="0"/>
              <a:buChar char="-"/>
            </a:pPr>
            <a:r>
              <a:rPr lang="ru-RU" sz="2400" dirty="0">
                <a:solidFill>
                  <a:srgbClr val="4C4C4C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изменен план закупок в сторону качественного расширения ассортимента за счет привлечения брендов, новых и/или мало представленных на российском рынке, а также брендов, ранее полюбившихся покупателям, но прекративших осуществлять поставки на российский рынок;</a:t>
            </a:r>
          </a:p>
          <a:p>
            <a:pPr marL="342900" lvl="0" indent="-342900" algn="just">
              <a:spcAft>
                <a:spcPts val="0"/>
              </a:spcAft>
              <a:buFont typeface="Cambria" panose="02040503050406030204" pitchFamily="18" charset="0"/>
              <a:buChar char="-"/>
            </a:pPr>
            <a:r>
              <a:rPr lang="ru-RU" sz="2400" dirty="0">
                <a:solidFill>
                  <a:srgbClr val="4C4C4C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проведена работа с поставщиками, достигнуты более выгодные договоренности об условиях поставок и платежей по ним.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756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flipH="1">
            <a:off x="10311062" y="0"/>
            <a:ext cx="1889670" cy="6892507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0988676" y="1617785"/>
            <a:ext cx="692497" cy="4009292"/>
          </a:xfrm>
          <a:prstGeom prst="rect">
            <a:avLst/>
          </a:prstGeom>
          <a:noFill/>
        </p:spPr>
        <p:txBody>
          <a:bodyPr vert="wordArtVert"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-700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NightCamo</a:t>
            </a:r>
            <a:endParaRPr lang="ru-RU" sz="2800" b="1" spc="-7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E11D7FF-10E2-4016-AAB2-9359E7E17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925" y="120455"/>
            <a:ext cx="1851542" cy="12261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E71AAD-659C-43ED-BA09-C2F54D86BE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150" b="8047"/>
          <a:stretch/>
        </p:blipFill>
        <p:spPr>
          <a:xfrm>
            <a:off x="3243785" y="397043"/>
            <a:ext cx="3260514" cy="4618578"/>
          </a:xfrm>
          <a:prstGeom prst="rect">
            <a:avLst/>
          </a:prstGeom>
        </p:spPr>
      </p:pic>
      <p:sp>
        <p:nvSpPr>
          <p:cNvPr id="12" name="TextBox 23">
            <a:extLst>
              <a:ext uri="{FF2B5EF4-FFF2-40B4-BE49-F238E27FC236}">
                <a16:creationId xmlns:a16="http://schemas.microsoft.com/office/drawing/2014/main" id="{63C098BB-6270-43C1-A0E2-33CECFA53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662" y="4989513"/>
            <a:ext cx="30686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4C4C4C"/>
                </a:solidFill>
                <a:latin typeface="Century Gothic" pitchFamily="34" charset="0"/>
              </a:rPr>
              <a:t>Свидетельство регистрации</a:t>
            </a:r>
          </a:p>
        </p:txBody>
      </p:sp>
    </p:spTree>
    <p:extLst>
      <p:ext uri="{BB962C8B-B14F-4D97-AF65-F5344CB8AC3E}">
        <p14:creationId xmlns:p14="http://schemas.microsoft.com/office/powerpoint/2010/main" val="2501760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6200000" flipH="1">
            <a:off x="5158581" y="-5180806"/>
            <a:ext cx="1874838" cy="12192000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5058" name="Рисунок 34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5156993" y="-22225"/>
            <a:ext cx="1878013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73100" y="490538"/>
            <a:ext cx="9128125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Century Gothic" pitchFamily="34" charset="0"/>
              </a:rPr>
              <a:t>Команда</a:t>
            </a:r>
            <a:r>
              <a:rPr lang="ru-RU" sz="54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5400" b="1" dirty="0">
                <a:solidFill>
                  <a:srgbClr val="FF0000"/>
                </a:solidFill>
                <a:latin typeface="Century Gothic" pitchFamily="34" charset="0"/>
              </a:rPr>
              <a:t>проекта</a:t>
            </a:r>
          </a:p>
        </p:txBody>
      </p:sp>
      <p:sp>
        <p:nvSpPr>
          <p:cNvPr id="45061" name="TextBox 26"/>
          <p:cNvSpPr txBox="1">
            <a:spLocks noChangeArrowheads="1"/>
          </p:cNvSpPr>
          <p:nvPr/>
        </p:nvSpPr>
        <p:spPr bwMode="auto">
          <a:xfrm>
            <a:off x="3602038" y="2373313"/>
            <a:ext cx="84201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4C4C4C"/>
                </a:solidFill>
                <a:latin typeface="Century Gothic" pitchFamily="34" charset="0"/>
              </a:rPr>
              <a:t>Павел</a:t>
            </a:r>
          </a:p>
          <a:p>
            <a:r>
              <a:rPr lang="ru-RU" sz="2400" dirty="0">
                <a:solidFill>
                  <a:srgbClr val="4C4C4C"/>
                </a:solidFill>
                <a:latin typeface="Century Gothic" pitchFamily="34" charset="0"/>
              </a:rPr>
              <a:t>Директор/общая политика магазина, определение ассортимента, кадровая политика </a:t>
            </a:r>
          </a:p>
        </p:txBody>
      </p:sp>
      <p:pic>
        <p:nvPicPr>
          <p:cNvPr id="4506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240363" y="2252927"/>
            <a:ext cx="2244200" cy="1496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6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240363" y="4553859"/>
            <a:ext cx="2317320" cy="13034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067" name="TextBox 28"/>
          <p:cNvSpPr txBox="1">
            <a:spLocks noChangeArrowheads="1"/>
          </p:cNvSpPr>
          <p:nvPr/>
        </p:nvSpPr>
        <p:spPr bwMode="auto">
          <a:xfrm>
            <a:off x="3602038" y="4657021"/>
            <a:ext cx="8420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4C4C4C"/>
                </a:solidFill>
                <a:latin typeface="Century Gothic" pitchFamily="34" charset="0"/>
              </a:rPr>
              <a:t>Екатерина</a:t>
            </a:r>
          </a:p>
          <a:p>
            <a:r>
              <a:rPr lang="ru-RU" sz="2400" dirty="0">
                <a:solidFill>
                  <a:srgbClr val="4C4C4C"/>
                </a:solidFill>
                <a:latin typeface="Century Gothic" pitchFamily="34" charset="0"/>
              </a:rPr>
              <a:t>Замдиректора/Бухгалтерия, реклама, логистика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2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614879" y="0"/>
            <a:ext cx="4577121" cy="371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Группа 2">
            <a:extLst>
              <a:ext uri="{FF2B5EF4-FFF2-40B4-BE49-F238E27FC236}">
                <a16:creationId xmlns:a16="http://schemas.microsoft.com/office/drawing/2014/main" id="{89319C27-23A6-4E4B-A4EE-504FA880BEC6}"/>
              </a:ext>
            </a:extLst>
          </p:cNvPr>
          <p:cNvGrpSpPr>
            <a:grpSpLocks/>
          </p:cNvGrpSpPr>
          <p:nvPr/>
        </p:nvGrpSpPr>
        <p:grpSpPr bwMode="auto">
          <a:xfrm>
            <a:off x="2032920" y="4093698"/>
            <a:ext cx="1092200" cy="2764302"/>
            <a:chOff x="1482453" y="2117630"/>
            <a:chExt cx="1091542" cy="2812192"/>
          </a:xfrm>
        </p:grpSpPr>
        <p:pic>
          <p:nvPicPr>
            <p:cNvPr id="39" name="Рисунок 18">
              <a:extLst>
                <a:ext uri="{FF2B5EF4-FFF2-40B4-BE49-F238E27FC236}">
                  <a16:creationId xmlns:a16="http://schemas.microsoft.com/office/drawing/2014/main" id="{DD9D31B5-41E9-4A11-ACB2-009F2E818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-3" t="2322" r="86296" b="82881"/>
            <a:stretch>
              <a:fillRect/>
            </a:stretch>
          </p:blipFill>
          <p:spPr bwMode="auto">
            <a:xfrm>
              <a:off x="1674575" y="2117630"/>
              <a:ext cx="805076" cy="747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Рисунок 21">
              <a:extLst>
                <a:ext uri="{FF2B5EF4-FFF2-40B4-BE49-F238E27FC236}">
                  <a16:creationId xmlns:a16="http://schemas.microsoft.com/office/drawing/2014/main" id="{EE9405A1-D55F-4517-8EF0-E8C52F1AB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62215" t="84351" r="19295" b="-2145"/>
            <a:stretch>
              <a:fillRect/>
            </a:stretch>
          </p:blipFill>
          <p:spPr bwMode="auto">
            <a:xfrm>
              <a:off x="1482453" y="3014681"/>
              <a:ext cx="1091542" cy="903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Рисунок 3">
              <a:extLst>
                <a:ext uri="{FF2B5EF4-FFF2-40B4-BE49-F238E27FC236}">
                  <a16:creationId xmlns:a16="http://schemas.microsoft.com/office/drawing/2014/main" id="{6EADB6CF-84C1-4CC5-9FB0-8C2404657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678397" y="4067608"/>
              <a:ext cx="862214" cy="862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" name="TextBox 26">
            <a:hlinkClick r:id="rId7"/>
            <a:extLst>
              <a:ext uri="{FF2B5EF4-FFF2-40B4-BE49-F238E27FC236}">
                <a16:creationId xmlns:a16="http://schemas.microsoft.com/office/drawing/2014/main" id="{2AD396CF-0E28-4502-9A20-68ACF6833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4386" y="4100111"/>
            <a:ext cx="84201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4C4C4C"/>
                </a:solidFill>
                <a:latin typeface="Century Gothic" pitchFamily="34" charset="0"/>
                <a:hlinkClick r:id="rId8"/>
              </a:rPr>
              <a:t>nightcamo.ru</a:t>
            </a:r>
            <a:endParaRPr lang="ru-RU" sz="2800" dirty="0">
              <a:solidFill>
                <a:srgbClr val="4C4C4C"/>
              </a:solidFill>
              <a:latin typeface="Century Gothic" pitchFamily="34" charset="0"/>
            </a:endParaRPr>
          </a:p>
        </p:txBody>
      </p:sp>
      <p:sp>
        <p:nvSpPr>
          <p:cNvPr id="44" name="TextBox 28">
            <a:extLst>
              <a:ext uri="{FF2B5EF4-FFF2-40B4-BE49-F238E27FC236}">
                <a16:creationId xmlns:a16="http://schemas.microsoft.com/office/drawing/2014/main" id="{695A55B0-9B57-4419-B688-F5A12087F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4862498"/>
            <a:ext cx="84201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4C4C4C"/>
                </a:solidFill>
                <a:latin typeface="Century Gothic" pitchFamily="34" charset="0"/>
              </a:rPr>
              <a:t>+7 (926) 529-46-09</a:t>
            </a:r>
          </a:p>
          <a:p>
            <a:r>
              <a:rPr lang="ru-RU" sz="2800" dirty="0" err="1">
                <a:solidFill>
                  <a:srgbClr val="4C4C4C"/>
                </a:solidFill>
                <a:latin typeface="Century Gothic" pitchFamily="34" charset="0"/>
              </a:rPr>
              <a:t>Шуленин</a:t>
            </a:r>
            <a:r>
              <a:rPr lang="ru-RU" sz="2800" dirty="0">
                <a:solidFill>
                  <a:srgbClr val="4C4C4C"/>
                </a:solidFill>
                <a:latin typeface="Century Gothic" pitchFamily="34" charset="0"/>
              </a:rPr>
              <a:t> Павел</a:t>
            </a:r>
          </a:p>
        </p:txBody>
      </p:sp>
      <p:sp>
        <p:nvSpPr>
          <p:cNvPr id="45" name="TextBox 25">
            <a:extLst>
              <a:ext uri="{FF2B5EF4-FFF2-40B4-BE49-F238E27FC236}">
                <a16:creationId xmlns:a16="http://schemas.microsoft.com/office/drawing/2014/main" id="{69A0588B-7934-4425-B20F-FE4207EDA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4386" y="6056685"/>
            <a:ext cx="8420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4C4C4C"/>
                </a:solidFill>
                <a:latin typeface="Century Gothic" pitchFamily="34" charset="0"/>
              </a:rPr>
              <a:t>nightcamo@mail.ru</a:t>
            </a:r>
            <a:endParaRPr lang="ru-RU" sz="2800" dirty="0">
              <a:solidFill>
                <a:srgbClr val="4C4C4C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31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flipH="1">
            <a:off x="10317163" y="0"/>
            <a:ext cx="1874837" cy="6858000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0996411" y="1467040"/>
            <a:ext cx="583750" cy="5716754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spc="-500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стадия</a:t>
            </a:r>
            <a:r>
              <a:rPr lang="ru-RU" sz="2200" b="1" spc="-5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ru-RU" sz="2200" b="1" spc="-500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проекта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1770" y="78472"/>
            <a:ext cx="66374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4C4C4C"/>
                </a:solidFill>
                <a:latin typeface="Century Gothic" pitchFamily="34" charset="0"/>
              </a:rPr>
              <a:t>Проект </a:t>
            </a:r>
            <a:r>
              <a:rPr lang="en-US" sz="2800" b="1" dirty="0">
                <a:solidFill>
                  <a:srgbClr val="4C4C4C"/>
                </a:solidFill>
                <a:latin typeface="Century Gothic" pitchFamily="34" charset="0"/>
              </a:rPr>
              <a:t>NightCamo</a:t>
            </a:r>
            <a:r>
              <a:rPr lang="ru-RU" sz="2800" b="1" dirty="0">
                <a:solidFill>
                  <a:srgbClr val="4C4C4C"/>
                </a:solidFill>
                <a:latin typeface="Century Gothic" pitchFamily="34" charset="0"/>
              </a:rPr>
              <a:t>:</a:t>
            </a:r>
          </a:p>
        </p:txBody>
      </p:sp>
      <p:sp>
        <p:nvSpPr>
          <p:cNvPr id="16396" name="TextBox 26"/>
          <p:cNvSpPr txBox="1">
            <a:spLocks noChangeArrowheads="1"/>
          </p:cNvSpPr>
          <p:nvPr/>
        </p:nvSpPr>
        <p:spPr bwMode="auto">
          <a:xfrm>
            <a:off x="691770" y="757203"/>
            <a:ext cx="84201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       NightCamo – специализированный </a:t>
            </a:r>
            <a:r>
              <a:rPr lang="ru-RU" dirty="0" err="1">
                <a:solidFill>
                  <a:srgbClr val="4C4C4C"/>
                </a:solidFill>
                <a:latin typeface="Century Gothic" pitchFamily="34" charset="0"/>
              </a:rPr>
              <a:t>мультибрендовый</a:t>
            </a:r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 магазин одежды экшн-стиля. В нашем ассортименте популярная функциональная одежда в стиле </a:t>
            </a:r>
            <a:r>
              <a:rPr lang="ru-RU" dirty="0" err="1">
                <a:solidFill>
                  <a:srgbClr val="4C4C4C"/>
                </a:solidFill>
                <a:latin typeface="Century Gothic" pitchFamily="34" charset="0"/>
              </a:rPr>
              <a:t>action</a:t>
            </a:r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, </a:t>
            </a:r>
            <a:r>
              <a:rPr lang="ru-RU" dirty="0" err="1">
                <a:solidFill>
                  <a:srgbClr val="4C4C4C"/>
                </a:solidFill>
                <a:latin typeface="Century Gothic" pitchFamily="34" charset="0"/>
              </a:rPr>
              <a:t>military</a:t>
            </a:r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, </a:t>
            </a:r>
            <a:r>
              <a:rPr lang="ru-RU" dirty="0" err="1">
                <a:solidFill>
                  <a:srgbClr val="4C4C4C"/>
                </a:solidFill>
                <a:latin typeface="Century Gothic" pitchFamily="34" charset="0"/>
              </a:rPr>
              <a:t>urban</a:t>
            </a:r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, </a:t>
            </a:r>
            <a:r>
              <a:rPr lang="ru-RU" dirty="0" err="1">
                <a:solidFill>
                  <a:srgbClr val="4C4C4C"/>
                </a:solidFill>
                <a:latin typeface="Century Gothic" pitchFamily="34" charset="0"/>
              </a:rPr>
              <a:t>vintage</a:t>
            </a:r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, </a:t>
            </a:r>
            <a:r>
              <a:rPr lang="ru-RU" dirty="0" err="1">
                <a:solidFill>
                  <a:srgbClr val="4C4C4C"/>
                </a:solidFill>
                <a:latin typeface="Century Gothic" pitchFamily="34" charset="0"/>
              </a:rPr>
              <a:t>adventure</a:t>
            </a:r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 европейских брендов. </a:t>
            </a:r>
          </a:p>
          <a:p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       Магазин существует с 2007 г. Ранее функционировал на протяжении пяти лет как магазин дорогого европейского мужского стока и одежды милитари. Юридическая форма – ИП </a:t>
            </a:r>
            <a:r>
              <a:rPr lang="ru-RU" dirty="0" err="1">
                <a:solidFill>
                  <a:srgbClr val="4C4C4C"/>
                </a:solidFill>
                <a:latin typeface="Century Gothic" pitchFamily="34" charset="0"/>
              </a:rPr>
              <a:t>Шуленин</a:t>
            </a:r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 Павел Анатольевич.  </a:t>
            </a:r>
          </a:p>
          <a:p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      ТЗ NightCamo прошел официальную регистрацию в Роспатенте. Создан собственный узнаваемый стиль. Развит сайт, магазин представлен в социальных сетях. </a:t>
            </a:r>
          </a:p>
          <a:p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      Наработана собственная клиентура. Физический магазин в настоящее время расположен в ТЦ Лига, развита торговля через интернет. 75% оборота приходятся на Москву и МО, 25% - на почтовые отправления по России.</a:t>
            </a:r>
          </a:p>
          <a:p>
            <a:r>
              <a:rPr lang="ru-RU" sz="2400" dirty="0">
                <a:solidFill>
                  <a:srgbClr val="4C4C4C"/>
                </a:solidFill>
                <a:latin typeface="Century Gothic" pitchFamily="34" charset="0"/>
              </a:rPr>
              <a:t>    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02096D6-A47B-4E69-94CA-9325916AB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925" y="120455"/>
            <a:ext cx="1851542" cy="12261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flipH="1">
            <a:off x="10317163" y="0"/>
            <a:ext cx="1874837" cy="6858000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0996411" y="1467040"/>
            <a:ext cx="583750" cy="5716754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spc="-500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стадия</a:t>
            </a:r>
            <a:r>
              <a:rPr lang="ru-RU" sz="2200" b="1" spc="-5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ru-RU" sz="2200" b="1" spc="-500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проекта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1770" y="78472"/>
            <a:ext cx="66374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4C4C4C"/>
                </a:solidFill>
                <a:latin typeface="Century Gothic" pitchFamily="34" charset="0"/>
              </a:rPr>
              <a:t>ЦЕЛИ:</a:t>
            </a:r>
            <a:r>
              <a:rPr lang="en-US" sz="2800" b="1" dirty="0">
                <a:solidFill>
                  <a:srgbClr val="4C4C4C"/>
                </a:solidFill>
                <a:latin typeface="Century Gothic" pitchFamily="34" charset="0"/>
              </a:rPr>
              <a:t> </a:t>
            </a:r>
            <a:r>
              <a:rPr lang="ru-RU" sz="2800" b="1" dirty="0">
                <a:solidFill>
                  <a:srgbClr val="4C4C4C"/>
                </a:solidFill>
                <a:latin typeface="Century Gothic" pitchFamily="34" charset="0"/>
              </a:rPr>
              <a:t>Создание торговой сети под ТЗ </a:t>
            </a:r>
            <a:r>
              <a:rPr lang="ru-RU" sz="2800" b="1" dirty="0">
                <a:solidFill>
                  <a:srgbClr val="FF0000"/>
                </a:solidFill>
                <a:latin typeface="Century Gothic" pitchFamily="34" charset="0"/>
              </a:rPr>
              <a:t>NightCamo</a:t>
            </a:r>
            <a:r>
              <a:rPr lang="ru-RU" sz="2800" b="1" dirty="0">
                <a:solidFill>
                  <a:srgbClr val="4C4C4C"/>
                </a:solidFill>
                <a:latin typeface="Century Gothic" pitchFamily="34" charset="0"/>
              </a:rPr>
              <a:t> в несколько этапов.</a:t>
            </a:r>
          </a:p>
        </p:txBody>
      </p:sp>
      <p:sp>
        <p:nvSpPr>
          <p:cNvPr id="16396" name="TextBox 26"/>
          <p:cNvSpPr txBox="1">
            <a:spLocks noChangeArrowheads="1"/>
          </p:cNvSpPr>
          <p:nvPr/>
        </p:nvSpPr>
        <p:spPr bwMode="auto">
          <a:xfrm>
            <a:off x="611839" y="1467040"/>
            <a:ext cx="84201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AutoNum type="arabicParenR"/>
            </a:pPr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Первый этап - на инвестиционные средства </a:t>
            </a:r>
            <a:r>
              <a:rPr lang="en-US" dirty="0">
                <a:solidFill>
                  <a:srgbClr val="4C4C4C"/>
                </a:solidFill>
                <a:latin typeface="Century Gothic" pitchFamily="34" charset="0"/>
              </a:rPr>
              <a:t> </a:t>
            </a:r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открываются первые 10 магазинов. </a:t>
            </a:r>
          </a:p>
          <a:p>
            <a:pPr marL="457200" indent="-457200">
              <a:buAutoNum type="arabicParenR"/>
            </a:pPr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Второй этап - открываются следующие 10 магазинов, они открываются на доход от первых 10 магазинов и  дохода.</a:t>
            </a:r>
          </a:p>
          <a:p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 </a:t>
            </a:r>
          </a:p>
          <a:p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Для  Москвы  оптимальны 20 – 30 магазинов.</a:t>
            </a:r>
          </a:p>
          <a:p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Покупателям будут доступны уникальные европейские бренды.</a:t>
            </a:r>
          </a:p>
          <a:p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Благодаря проекту будут созданы от 50 до 150 рабочих мест.</a:t>
            </a:r>
          </a:p>
          <a:p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Магазин </a:t>
            </a:r>
            <a:r>
              <a:rPr lang="en-US" dirty="0">
                <a:solidFill>
                  <a:srgbClr val="4C4C4C"/>
                </a:solidFill>
                <a:latin typeface="Century Gothic" pitchFamily="34" charset="0"/>
              </a:rPr>
              <a:t>NightCamo </a:t>
            </a:r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на протяжении всей своей многолетней работы делал упор на уникальность предлагаемого продукта.</a:t>
            </a:r>
          </a:p>
          <a:p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Это и является одной из отличительных черт сети – предложение покупателю качественной продукции известных в Европе, но не представленных или мало представленных в России, брендов.</a:t>
            </a:r>
          </a:p>
          <a:p>
            <a:endParaRPr lang="ru-RU" sz="2400" dirty="0">
              <a:solidFill>
                <a:srgbClr val="4C4C4C"/>
              </a:solidFill>
              <a:latin typeface="Century Gothic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02096D6-A47B-4E69-94CA-9325916AB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925" y="120455"/>
            <a:ext cx="1851542" cy="12261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5482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flipH="1">
            <a:off x="10311062" y="0"/>
            <a:ext cx="1889670" cy="6892507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0988676" y="1617785"/>
            <a:ext cx="692497" cy="4009292"/>
          </a:xfrm>
          <a:prstGeom prst="rect">
            <a:avLst/>
          </a:prstGeom>
          <a:noFill/>
        </p:spPr>
        <p:txBody>
          <a:bodyPr vert="wordArtVert"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-700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NightCamo</a:t>
            </a:r>
            <a:endParaRPr lang="ru-RU" sz="2800" b="1" spc="-7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E11D7FF-10E2-4016-AAB2-9359E7E17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925" y="120455"/>
            <a:ext cx="1851542" cy="12261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ED89C3-41A6-4803-84D2-5897D3A9D62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078831" y="1718898"/>
            <a:ext cx="1077703" cy="1077703"/>
          </a:xfrm>
          <a:prstGeom prst="rect">
            <a:avLst/>
          </a:prstGeom>
        </p:spPr>
      </p:pic>
      <p:sp>
        <p:nvSpPr>
          <p:cNvPr id="8" name="TextBox 26">
            <a:extLst>
              <a:ext uri="{FF2B5EF4-FFF2-40B4-BE49-F238E27FC236}">
                <a16:creationId xmlns:a16="http://schemas.microsoft.com/office/drawing/2014/main" id="{2F227352-A58E-4DF9-83BA-D475927D0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1063" y="1617785"/>
            <a:ext cx="794999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4C4C4C"/>
                </a:solidFill>
                <a:latin typeface="Century Gothic" pitchFamily="34" charset="0"/>
              </a:rPr>
              <a:t>Общая сумма необходимых средств</a:t>
            </a:r>
          </a:p>
          <a:p>
            <a:r>
              <a:rPr lang="ru-RU" sz="2400" dirty="0">
                <a:solidFill>
                  <a:srgbClr val="4C4C4C"/>
                </a:solidFill>
                <a:latin typeface="Century Gothic" pitchFamily="34" charset="0"/>
              </a:rPr>
              <a:t>80 млн. рублей</a:t>
            </a:r>
          </a:p>
          <a:p>
            <a:endParaRPr lang="ru-RU" sz="2400" dirty="0">
              <a:solidFill>
                <a:srgbClr val="4C4C4C"/>
              </a:solidFill>
              <a:latin typeface="Century Gothic" pitchFamily="34" charset="0"/>
            </a:endParaRPr>
          </a:p>
          <a:p>
            <a:r>
              <a:rPr lang="ru-RU" sz="2400" dirty="0">
                <a:solidFill>
                  <a:srgbClr val="4C4C4C"/>
                </a:solidFill>
                <a:latin typeface="Century Gothic" pitchFamily="34" charset="0"/>
              </a:rPr>
              <a:t>Расчетная стоимость открытия одного магазина</a:t>
            </a:r>
          </a:p>
          <a:p>
            <a:r>
              <a:rPr lang="ru-RU" sz="2400" dirty="0">
                <a:solidFill>
                  <a:srgbClr val="4C4C4C"/>
                </a:solidFill>
                <a:latin typeface="Century Gothic" pitchFamily="34" charset="0"/>
              </a:rPr>
              <a:t>8 млн. рублей</a:t>
            </a:r>
            <a:r>
              <a:rPr lang="en-US" sz="2400" dirty="0">
                <a:solidFill>
                  <a:srgbClr val="4C4C4C"/>
                </a:solidFill>
                <a:latin typeface="Century Gothic" pitchFamily="34" charset="0"/>
              </a:rPr>
              <a:t>:</a:t>
            </a:r>
            <a:endParaRPr lang="ru-RU" sz="2400" dirty="0">
              <a:solidFill>
                <a:srgbClr val="4C4C4C"/>
              </a:solidFill>
              <a:latin typeface="Century Gothic" pitchFamily="34" charset="0"/>
            </a:endParaRPr>
          </a:p>
          <a:p>
            <a:r>
              <a:rPr lang="ru-RU" sz="2400" dirty="0">
                <a:solidFill>
                  <a:srgbClr val="4C4C4C"/>
                </a:solidFill>
                <a:latin typeface="Century Gothic" pitchFamily="34" charset="0"/>
              </a:rPr>
              <a:t>6,5 - 7 млн.  рублей товарный запас;</a:t>
            </a:r>
          </a:p>
          <a:p>
            <a:r>
              <a:rPr lang="ru-RU" sz="2400" dirty="0">
                <a:solidFill>
                  <a:srgbClr val="4C4C4C"/>
                </a:solidFill>
                <a:latin typeface="Century Gothic" pitchFamily="34" charset="0"/>
              </a:rPr>
              <a:t> 1 – 1,5 млн. рублей аренда, оборудование,</a:t>
            </a:r>
          </a:p>
          <a:p>
            <a:r>
              <a:rPr lang="ru-RU" sz="2400" dirty="0">
                <a:solidFill>
                  <a:srgbClr val="4C4C4C"/>
                </a:solidFill>
                <a:latin typeface="Century Gothic" pitchFamily="34" charset="0"/>
              </a:rPr>
              <a:t>дизайн, реклама, ремонт</a:t>
            </a:r>
          </a:p>
        </p:txBody>
      </p:sp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0774B34F-9B0C-4C21-AC79-9A5588275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060" y="5078412"/>
            <a:ext cx="24749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4C4C4C"/>
                </a:solidFill>
                <a:latin typeface="Century Gothic" pitchFamily="34" charset="0"/>
              </a:rPr>
              <a:t>Минимальный </a:t>
            </a:r>
          </a:p>
          <a:p>
            <a:r>
              <a:rPr lang="ru-RU" sz="2400" b="1" dirty="0">
                <a:solidFill>
                  <a:srgbClr val="4C4C4C"/>
                </a:solidFill>
                <a:latin typeface="Century Gothic" pitchFamily="34" charset="0"/>
              </a:rPr>
              <a:t>порог входа: 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84342C6D-328B-4966-8CF7-565743735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7936" y="5078412"/>
            <a:ext cx="8420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4C4C4C"/>
                </a:solidFill>
                <a:latin typeface="Century Gothic" pitchFamily="34" charset="0"/>
              </a:rPr>
              <a:t>Долевое участие 2 000 000 руб.</a:t>
            </a:r>
          </a:p>
          <a:p>
            <a:r>
              <a:rPr lang="ru-RU" sz="2400" dirty="0">
                <a:solidFill>
                  <a:srgbClr val="4C4C4C"/>
                </a:solidFill>
                <a:latin typeface="Century Gothic" pitchFamily="34" charset="0"/>
              </a:rPr>
              <a:t>Инвестиционный заём 400 000 руб.</a:t>
            </a:r>
          </a:p>
        </p:txBody>
      </p:sp>
    </p:spTree>
    <p:extLst>
      <p:ext uri="{BB962C8B-B14F-4D97-AF65-F5344CB8AC3E}">
        <p14:creationId xmlns:p14="http://schemas.microsoft.com/office/powerpoint/2010/main" val="813085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flipH="1">
            <a:off x="10311062" y="0"/>
            <a:ext cx="1889670" cy="6892507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0988676" y="1617785"/>
            <a:ext cx="692497" cy="4009292"/>
          </a:xfrm>
          <a:prstGeom prst="rect">
            <a:avLst/>
          </a:prstGeom>
          <a:noFill/>
        </p:spPr>
        <p:txBody>
          <a:bodyPr vert="wordArtVert"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-700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NightCamo</a:t>
            </a:r>
            <a:endParaRPr lang="ru-RU" sz="2800" b="1" spc="-7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E11D7FF-10E2-4016-AAB2-9359E7E17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925" y="120455"/>
            <a:ext cx="1851542" cy="12261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8" name="Группа 19">
            <a:extLst>
              <a:ext uri="{FF2B5EF4-FFF2-40B4-BE49-F238E27FC236}">
                <a16:creationId xmlns:a16="http://schemas.microsoft.com/office/drawing/2014/main" id="{C69863BA-C2EF-4D59-A526-B79DF0B80D3E}"/>
              </a:ext>
            </a:extLst>
          </p:cNvPr>
          <p:cNvGrpSpPr>
            <a:grpSpLocks/>
          </p:cNvGrpSpPr>
          <p:nvPr/>
        </p:nvGrpSpPr>
        <p:grpSpPr bwMode="auto">
          <a:xfrm>
            <a:off x="719137" y="1358687"/>
            <a:ext cx="9128125" cy="3567270"/>
            <a:chOff x="-53568" y="0"/>
            <a:chExt cx="6160161" cy="2406843"/>
          </a:xfrm>
        </p:grpSpPr>
        <p:sp>
          <p:nvSpPr>
            <p:cNvPr id="9" name="Скругленный прямоугольник 23">
              <a:extLst>
                <a:ext uri="{FF2B5EF4-FFF2-40B4-BE49-F238E27FC236}">
                  <a16:creationId xmlns:a16="http://schemas.microsoft.com/office/drawing/2014/main" id="{B4C8D019-7F70-4AC7-AC36-A603BFD28CF0}"/>
                </a:ext>
              </a:extLst>
            </p:cNvPr>
            <p:cNvSpPr/>
            <p:nvPr/>
          </p:nvSpPr>
          <p:spPr>
            <a:xfrm>
              <a:off x="1139897" y="11782"/>
              <a:ext cx="1143111" cy="342748"/>
            </a:xfrm>
            <a:prstGeom prst="roundRect">
              <a:avLst>
                <a:gd name="adj" fmla="val 50000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Aft>
                  <a:spcPts val="600"/>
                </a:spcAft>
              </a:pPr>
              <a:r>
                <a:rPr lang="ru-RU" sz="2400">
                  <a:solidFill>
                    <a:srgbClr val="595959"/>
                  </a:solidFill>
                  <a:latin typeface="Century Gothic" pitchFamily="34" charset="0"/>
                  <a:cs typeface="Arial" charset="0"/>
                </a:rPr>
                <a:t>займ</a:t>
              </a:r>
            </a:p>
          </p:txBody>
        </p:sp>
        <p:sp>
          <p:nvSpPr>
            <p:cNvPr id="11" name="Скругленный прямоугольник 24">
              <a:extLst>
                <a:ext uri="{FF2B5EF4-FFF2-40B4-BE49-F238E27FC236}">
                  <a16:creationId xmlns:a16="http://schemas.microsoft.com/office/drawing/2014/main" id="{7A86F010-83B2-4316-BB09-9D41A8B80BA3}"/>
                </a:ext>
              </a:extLst>
            </p:cNvPr>
            <p:cNvSpPr/>
            <p:nvPr/>
          </p:nvSpPr>
          <p:spPr>
            <a:xfrm>
              <a:off x="4040785" y="0"/>
              <a:ext cx="1143111" cy="342748"/>
            </a:xfrm>
            <a:prstGeom prst="roundRect">
              <a:avLst>
                <a:gd name="adj" fmla="val 50000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Aft>
                  <a:spcPts val="600"/>
                </a:spcAft>
              </a:pPr>
              <a:r>
                <a:rPr lang="ru-RU" sz="2400" dirty="0">
                  <a:solidFill>
                    <a:srgbClr val="595959"/>
                  </a:solidFill>
                  <a:latin typeface="Century Gothic" pitchFamily="34" charset="0"/>
                  <a:cs typeface="Arial" charset="0"/>
                </a:rPr>
                <a:t>доля</a:t>
              </a:r>
            </a:p>
          </p:txBody>
        </p:sp>
        <p:sp>
          <p:nvSpPr>
            <p:cNvPr id="12" name="Прямоугольник с двумя скругленными противолежащими углами 28">
              <a:extLst>
                <a:ext uri="{FF2B5EF4-FFF2-40B4-BE49-F238E27FC236}">
                  <a16:creationId xmlns:a16="http://schemas.microsoft.com/office/drawing/2014/main" id="{A5BB5A71-23E2-4F9B-9962-857002C8D7F5}"/>
                </a:ext>
              </a:extLst>
            </p:cNvPr>
            <p:cNvSpPr/>
            <p:nvPr/>
          </p:nvSpPr>
          <p:spPr>
            <a:xfrm>
              <a:off x="-53568" y="455122"/>
              <a:ext cx="2940811" cy="1951721"/>
            </a:xfrm>
            <a:prstGeom prst="round2DiagRect">
              <a:avLst>
                <a:gd name="adj1" fmla="val 49573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spcAft>
                  <a:spcPts val="600"/>
                </a:spcAft>
              </a:pPr>
              <a:r>
                <a:rPr lang="ru-RU" dirty="0">
                  <a:solidFill>
                    <a:srgbClr val="595959"/>
                  </a:solidFill>
                  <a:latin typeface="Century Gothic" pitchFamily="34" charset="0"/>
                  <a:cs typeface="Arial" charset="0"/>
                </a:rPr>
                <a:t>Процентная ставка 12 - 25 % в год.</a:t>
              </a:r>
            </a:p>
            <a:p>
              <a:pPr algn="ctr">
                <a:lnSpc>
                  <a:spcPct val="120000"/>
                </a:lnSpc>
                <a:spcAft>
                  <a:spcPts val="600"/>
                </a:spcAft>
              </a:pPr>
              <a:r>
                <a:rPr lang="ru-RU" dirty="0">
                  <a:solidFill>
                    <a:srgbClr val="595959"/>
                  </a:solidFill>
                  <a:latin typeface="Century Gothic" pitchFamily="34" charset="0"/>
                  <a:cs typeface="Arial" charset="0"/>
                </a:rPr>
                <a:t>Срок возврата займа  12 - 120 месяцев.</a:t>
              </a:r>
            </a:p>
            <a:p>
              <a:pPr algn="ctr">
                <a:lnSpc>
                  <a:spcPct val="120000"/>
                </a:lnSpc>
                <a:spcAft>
                  <a:spcPts val="600"/>
                </a:spcAft>
              </a:pPr>
              <a:r>
                <a:rPr lang="ru-RU" dirty="0">
                  <a:solidFill>
                    <a:srgbClr val="595959"/>
                  </a:solidFill>
                  <a:latin typeface="Century Gothic" pitchFamily="34" charset="0"/>
                  <a:cs typeface="Arial" charset="0"/>
                </a:rPr>
                <a:t>Выплата процентов с 12 месяца.</a:t>
              </a:r>
            </a:p>
          </p:txBody>
        </p:sp>
        <p:sp>
          <p:nvSpPr>
            <p:cNvPr id="13" name="Прямоугольник с двумя скругленными противолежащими углами 29">
              <a:extLst>
                <a:ext uri="{FF2B5EF4-FFF2-40B4-BE49-F238E27FC236}">
                  <a16:creationId xmlns:a16="http://schemas.microsoft.com/office/drawing/2014/main" id="{EEC80CD2-C1CB-4803-8587-219845A1640A}"/>
                </a:ext>
              </a:extLst>
            </p:cNvPr>
            <p:cNvSpPr/>
            <p:nvPr/>
          </p:nvSpPr>
          <p:spPr>
            <a:xfrm>
              <a:off x="2980445" y="453887"/>
              <a:ext cx="3126148" cy="1880551"/>
            </a:xfrm>
            <a:prstGeom prst="round2DiagRect">
              <a:avLst>
                <a:gd name="adj1" fmla="val 50000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spcAft>
                  <a:spcPts val="600"/>
                </a:spcAft>
              </a:pPr>
              <a:r>
                <a:rPr lang="ru-RU" dirty="0">
                  <a:solidFill>
                    <a:srgbClr val="595959"/>
                  </a:solidFill>
                  <a:latin typeface="Century Gothic" pitchFamily="34" charset="0"/>
                  <a:cs typeface="Arial" charset="0"/>
                </a:rPr>
                <a:t>Доля в уставном капитале  0,5% -  30%.</a:t>
              </a:r>
            </a:p>
            <a:p>
              <a:pPr algn="ctr">
                <a:lnSpc>
                  <a:spcPct val="120000"/>
                </a:lnSpc>
                <a:spcAft>
                  <a:spcPts val="600"/>
                </a:spcAft>
              </a:pPr>
              <a:r>
                <a:rPr lang="ru-RU" dirty="0">
                  <a:solidFill>
                    <a:srgbClr val="595959"/>
                  </a:solidFill>
                  <a:latin typeface="Century Gothic" pitchFamily="34" charset="0"/>
                  <a:cs typeface="Arial" charset="0"/>
                </a:rPr>
                <a:t>Срок получения дохода с 12 -36 месяца.</a:t>
              </a:r>
            </a:p>
          </p:txBody>
        </p:sp>
        <p:cxnSp>
          <p:nvCxnSpPr>
            <p:cNvPr id="15" name="Прямая со стрелкой 14">
              <a:extLst>
                <a:ext uri="{FF2B5EF4-FFF2-40B4-BE49-F238E27FC236}">
                  <a16:creationId xmlns:a16="http://schemas.microsoft.com/office/drawing/2014/main" id="{B36B4C51-4582-4DA2-A618-85F83FBDB870}"/>
                </a:ext>
              </a:extLst>
            </p:cNvPr>
            <p:cNvCxnSpPr/>
            <p:nvPr/>
          </p:nvCxnSpPr>
          <p:spPr>
            <a:xfrm>
              <a:off x="1716273" y="338464"/>
              <a:ext cx="0" cy="34274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F1C0712A-3B0A-49B1-901B-B9A2E9AB206D}"/>
                </a:ext>
              </a:extLst>
            </p:cNvPr>
            <p:cNvCxnSpPr/>
            <p:nvPr/>
          </p:nvCxnSpPr>
          <p:spPr>
            <a:xfrm>
              <a:off x="4612341" y="342748"/>
              <a:ext cx="0" cy="34274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3987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flipH="1">
            <a:off x="10311062" y="0"/>
            <a:ext cx="1889670" cy="6892507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0988676" y="1617785"/>
            <a:ext cx="692497" cy="4009292"/>
          </a:xfrm>
          <a:prstGeom prst="rect">
            <a:avLst/>
          </a:prstGeom>
          <a:noFill/>
        </p:spPr>
        <p:txBody>
          <a:bodyPr vert="wordArtVert"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-700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NightCamo</a:t>
            </a:r>
            <a:endParaRPr lang="ru-RU" sz="2800" b="1" spc="-7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E11D7FF-10E2-4016-AAB2-9359E7E17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925" y="120455"/>
            <a:ext cx="1851542" cy="12261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142DC5-B27D-4EC6-BC87-969E5302485B}"/>
              </a:ext>
            </a:extLst>
          </p:cNvPr>
          <p:cNvSpPr txBox="1"/>
          <p:nvPr/>
        </p:nvSpPr>
        <p:spPr>
          <a:xfrm>
            <a:off x="618171" y="733521"/>
            <a:ext cx="912812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4C4C4C"/>
                </a:solidFill>
                <a:latin typeface="Century Gothic" pitchFamily="34" charset="0"/>
              </a:rPr>
              <a:t>РАСХОДЫ И ДОХОДЫ В МЕСЯЦ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9F25992B-AF76-4375-B60B-22B0F0209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954" y="1443625"/>
            <a:ext cx="841375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Плановая выручка в месяц одного магазина</a:t>
            </a:r>
          </a:p>
          <a:p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2 000 000 рублей</a:t>
            </a:r>
          </a:p>
          <a:p>
            <a:endParaRPr lang="ru-RU" dirty="0">
              <a:solidFill>
                <a:srgbClr val="4C4C4C"/>
              </a:solidFill>
              <a:latin typeface="Century Gothic" pitchFamily="34" charset="0"/>
            </a:endParaRPr>
          </a:p>
          <a:p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Себестоимость  товара в среднем до 50% (1 000 000 рублей)</a:t>
            </a:r>
          </a:p>
          <a:p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Ориентировочная ставка аренды торгового помещения 7,5% - 15% (150 000 - 300 000 рублей). При более</a:t>
            </a:r>
            <a:r>
              <a:rPr lang="en-US" dirty="0">
                <a:solidFill>
                  <a:srgbClr val="4C4C4C"/>
                </a:solidFill>
                <a:latin typeface="Century Gothic" pitchFamily="34" charset="0"/>
              </a:rPr>
              <a:t> </a:t>
            </a:r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высоких ставках аренды, плановая выручка повышается.</a:t>
            </a:r>
          </a:p>
          <a:p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Расход  на зарплату до 4 -10%  (80 000 - 200 000 рублей)</a:t>
            </a:r>
          </a:p>
          <a:p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Налоги, банковские расходы, реклама до 7,5%</a:t>
            </a:r>
            <a:r>
              <a:rPr lang="en-US" dirty="0">
                <a:solidFill>
                  <a:srgbClr val="4C4C4C"/>
                </a:solidFill>
                <a:latin typeface="Century Gothic" pitchFamily="34" charset="0"/>
              </a:rPr>
              <a:t> </a:t>
            </a:r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 (150 000 рублей)</a:t>
            </a:r>
          </a:p>
          <a:p>
            <a:endParaRPr lang="ru-RU" dirty="0">
              <a:solidFill>
                <a:srgbClr val="4C4C4C"/>
              </a:solidFill>
              <a:latin typeface="Century Gothic" pitchFamily="34" charset="0"/>
            </a:endParaRPr>
          </a:p>
          <a:p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Выручка с учетом всех расходов составляет от</a:t>
            </a:r>
          </a:p>
          <a:p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350 000 – 600 000 рублей при плановой выручке 2 000 000 рублей.</a:t>
            </a:r>
          </a:p>
          <a:p>
            <a:endParaRPr lang="ru-RU" dirty="0">
              <a:solidFill>
                <a:srgbClr val="4C4C4C"/>
              </a:solidFill>
              <a:latin typeface="Century Gothic" pitchFamily="34" charset="0"/>
            </a:endParaRPr>
          </a:p>
          <a:p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Доход  20 магазинов будет составлять от 7 000 000 – 12 000 000 рублей в месяц</a:t>
            </a:r>
          </a:p>
          <a:p>
            <a:endParaRPr lang="ru-RU" dirty="0">
              <a:solidFill>
                <a:srgbClr val="4C4C4C"/>
              </a:solidFill>
              <a:latin typeface="Century Gothic" pitchFamily="34" charset="0"/>
            </a:endParaRPr>
          </a:p>
          <a:p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При доле инвестора в 25% его доход составит  от 35% годовых.</a:t>
            </a:r>
          </a:p>
        </p:txBody>
      </p:sp>
    </p:spTree>
    <p:extLst>
      <p:ext uri="{BB962C8B-B14F-4D97-AF65-F5344CB8AC3E}">
        <p14:creationId xmlns:p14="http://schemas.microsoft.com/office/powerpoint/2010/main" val="3110878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flipH="1">
            <a:off x="10311062" y="0"/>
            <a:ext cx="1889670" cy="6892507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0988676" y="1617785"/>
            <a:ext cx="692497" cy="4009292"/>
          </a:xfrm>
          <a:prstGeom prst="rect">
            <a:avLst/>
          </a:prstGeom>
          <a:noFill/>
        </p:spPr>
        <p:txBody>
          <a:bodyPr vert="wordArtVert"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-700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NightCamo</a:t>
            </a:r>
            <a:endParaRPr lang="ru-RU" sz="2800" b="1" spc="-7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E11D7FF-10E2-4016-AAB2-9359E7E17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925" y="120455"/>
            <a:ext cx="1851542" cy="12261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0AEE00-554E-437C-A257-F9E54C13990C}"/>
              </a:ext>
            </a:extLst>
          </p:cNvPr>
          <p:cNvSpPr txBox="1"/>
          <p:nvPr/>
        </p:nvSpPr>
        <p:spPr>
          <a:xfrm>
            <a:off x="621854" y="1051180"/>
            <a:ext cx="984726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4C4C4C"/>
                </a:solidFill>
                <a:latin typeface="Century Gothic" pitchFamily="34" charset="0"/>
              </a:rPr>
              <a:t>ПРОГНОЗЫ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6831C364-A484-48AF-A4A4-425F0EEFD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688799"/>
              </p:ext>
            </p:extLst>
          </p:nvPr>
        </p:nvGraphicFramePr>
        <p:xfrm>
          <a:off x="673100" y="2220913"/>
          <a:ext cx="8656638" cy="3429000"/>
        </p:xfrm>
        <a:graphic>
          <a:graphicData uri="http://schemas.openxmlformats.org/drawingml/2006/table">
            <a:tbl>
              <a:tblPr/>
              <a:tblGrid>
                <a:gridCol w="2398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3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3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12 месяцев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24 месяца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36 месяцев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ВЫРУЧКА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180 000 000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360 000 000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480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000 000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80 000 000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360 000 000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396 000 000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12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flipH="1">
            <a:off x="10311062" y="0"/>
            <a:ext cx="1889670" cy="6892507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0988676" y="1617785"/>
            <a:ext cx="692497" cy="4009292"/>
          </a:xfrm>
          <a:prstGeom prst="rect">
            <a:avLst/>
          </a:prstGeom>
          <a:noFill/>
        </p:spPr>
        <p:txBody>
          <a:bodyPr vert="wordArtVert"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-700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NightCamo</a:t>
            </a:r>
            <a:endParaRPr lang="ru-RU" sz="2800" b="1" spc="-7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E11D7FF-10E2-4016-AAB2-9359E7E17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925" y="120455"/>
            <a:ext cx="1851542" cy="12261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1CFE63-86A9-40A9-9A9E-06173114034F}"/>
              </a:ext>
            </a:extLst>
          </p:cNvPr>
          <p:cNvSpPr txBox="1"/>
          <p:nvPr/>
        </p:nvSpPr>
        <p:spPr>
          <a:xfrm>
            <a:off x="703335" y="-80028"/>
            <a:ext cx="9536113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6600" b="1" dirty="0">
                <a:solidFill>
                  <a:srgbClr val="4C4C4C"/>
                </a:solidFill>
                <a:latin typeface="Century Gothic" pitchFamily="34" charset="0"/>
              </a:rPr>
              <a:t>УТП</a:t>
            </a:r>
          </a:p>
        </p:txBody>
      </p:sp>
      <p:sp>
        <p:nvSpPr>
          <p:cNvPr id="8" name="TextBox 26">
            <a:extLst>
              <a:ext uri="{FF2B5EF4-FFF2-40B4-BE49-F238E27FC236}">
                <a16:creationId xmlns:a16="http://schemas.microsoft.com/office/drawing/2014/main" id="{C76B3DD8-D92C-4C88-8E39-1151C2861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5219" y="52357"/>
            <a:ext cx="25415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Уникальное торговое предложение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7B22C7F6-A859-47AC-BDB5-A28D96B08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925513"/>
            <a:ext cx="84201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4C4C4C"/>
                </a:solidFill>
                <a:latin typeface="Century Gothic" pitchFamily="34" charset="0"/>
              </a:rPr>
              <a:t>     </a:t>
            </a:r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Ситуация сложившаяся на рынке способствует возникновению новых предложений. Из за сложной экономической ситуации в мире, многие игроки вынуждены уходить с рынка.</a:t>
            </a:r>
          </a:p>
          <a:p>
            <a:r>
              <a:rPr lang="ru-RU" dirty="0">
                <a:solidFill>
                  <a:srgbClr val="FF0000"/>
                </a:solidFill>
                <a:latin typeface="Century Gothic" pitchFamily="34" charset="0"/>
              </a:rPr>
              <a:t>А покупателю всегда требуется что то новое!</a:t>
            </a:r>
          </a:p>
          <a:p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     Уникальность нашего предложения состоит в том что мы сочетаем и старое (наш магазин работает больше 17 лет) и новое (приоритетом всегда было предложить покупателям  новый интересный, но испытанный и пользующийся популярностью в Европе бренд).</a:t>
            </a:r>
          </a:p>
          <a:p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     Таким образом проект сети </a:t>
            </a:r>
            <a:r>
              <a:rPr lang="en-US" dirty="0">
                <a:solidFill>
                  <a:srgbClr val="FF0000"/>
                </a:solidFill>
                <a:latin typeface="Century Gothic" pitchFamily="34" charset="0"/>
              </a:rPr>
              <a:t>NightCamo</a:t>
            </a:r>
            <a:r>
              <a:rPr lang="en-US" dirty="0">
                <a:solidFill>
                  <a:srgbClr val="4C4C4C"/>
                </a:solidFill>
                <a:latin typeface="Century Gothic" pitchFamily="34" charset="0"/>
              </a:rPr>
              <a:t> </a:t>
            </a:r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основан, с одной стороны, на многолетнем опыте, точно определяющем что требуется НАШЕМУ покупателю ( достаточно обеспеченный мужчина 25 -65 лет, ведущий активный образ жизни).</a:t>
            </a:r>
          </a:p>
          <a:p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     С другой стороны сеть  </a:t>
            </a:r>
            <a:r>
              <a:rPr lang="en-US" dirty="0">
                <a:solidFill>
                  <a:srgbClr val="4C4C4C"/>
                </a:solidFill>
                <a:latin typeface="Century Gothic" pitchFamily="34" charset="0"/>
              </a:rPr>
              <a:t>NightCamo </a:t>
            </a:r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будет  свежим предложением на рынке одежды в качестве сетевого ритейлера.</a:t>
            </a:r>
          </a:p>
          <a:p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     Наша ниша это </a:t>
            </a:r>
            <a:r>
              <a:rPr lang="en-US" dirty="0">
                <a:solidFill>
                  <a:srgbClr val="4C4C4C"/>
                </a:solidFill>
                <a:latin typeface="Century Gothic" pitchFamily="34" charset="0"/>
              </a:rPr>
              <a:t>action style</a:t>
            </a:r>
            <a:r>
              <a:rPr lang="ru-RU" dirty="0">
                <a:solidFill>
                  <a:srgbClr val="4C4C4C"/>
                </a:solidFill>
                <a:latin typeface="Century Gothic" pitchFamily="34" charset="0"/>
              </a:rPr>
              <a:t>. С каждым годом эти стиль становится в России все популярнее, а хороших, действительно интересных предложений в этой нише катастрофически мало.</a:t>
            </a:r>
          </a:p>
          <a:p>
            <a:endParaRPr lang="ru-RU" dirty="0">
              <a:solidFill>
                <a:srgbClr val="4C4C4C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782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flipH="1">
            <a:off x="10311062" y="0"/>
            <a:ext cx="1889670" cy="6892507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0988676" y="1617785"/>
            <a:ext cx="692497" cy="4009292"/>
          </a:xfrm>
          <a:prstGeom prst="rect">
            <a:avLst/>
          </a:prstGeom>
          <a:noFill/>
        </p:spPr>
        <p:txBody>
          <a:bodyPr vert="wordArtVert"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-700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NightCamo</a:t>
            </a:r>
            <a:endParaRPr lang="ru-RU" sz="2800" b="1" spc="-7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E11D7FF-10E2-4016-AAB2-9359E7E17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925" y="120455"/>
            <a:ext cx="1851542" cy="12261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19">
            <a:extLst>
              <a:ext uri="{FF2B5EF4-FFF2-40B4-BE49-F238E27FC236}">
                <a16:creationId xmlns:a16="http://schemas.microsoft.com/office/drawing/2014/main" id="{BD7F9677-F465-4003-BB94-A14FF26CA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507" y="1883457"/>
            <a:ext cx="9344996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>
              <a:solidFill>
                <a:srgbClr val="4C4C4C"/>
              </a:solidFill>
              <a:latin typeface="Century Gothic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4C4C4C"/>
                </a:solidFill>
                <a:latin typeface="Century Gothic" pitchFamily="34" charset="0"/>
              </a:rPr>
              <a:t>В отличии от конкурентов мы не стремимся к торговле ширпотребом. Завоевываем покупателя не количеством, а качеством. Постоянно ищем новых поставщиков с яркими и редкими коллекциями.  Известные бренды массового потребления естественно тоже представлены. Наше преимущество – наличие исключительных моделей, мало представленных на рынке. К нам специально приезжают за тем, чего нет у других. 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4C4C4C"/>
                </a:solidFill>
                <a:latin typeface="Century Gothic" pitchFamily="34" charset="0"/>
              </a:rPr>
              <a:t>Ценовой сегмент – средний плюс и выше.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779790-2B13-4C41-A222-E52FB85B28EE}"/>
              </a:ext>
            </a:extLst>
          </p:cNvPr>
          <p:cNvSpPr txBox="1"/>
          <p:nvPr/>
        </p:nvSpPr>
        <p:spPr>
          <a:xfrm>
            <a:off x="663378" y="644792"/>
            <a:ext cx="91281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4C4C4C"/>
                </a:solidFill>
                <a:latin typeface="Century Gothic" pitchFamily="34" charset="0"/>
              </a:rPr>
              <a:t>НАШИ ПРЕИМУЩЕСТВА</a:t>
            </a:r>
            <a:r>
              <a:rPr lang="ru-RU" sz="5400" b="1" dirty="0">
                <a:solidFill>
                  <a:srgbClr val="4C4C4C"/>
                </a:solidFill>
                <a:latin typeface="Century Gothic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04202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1138</Words>
  <Application>Microsoft Office PowerPoint</Application>
  <PresentationFormat>Широкоэкранный</PresentationFormat>
  <Paragraphs>142</Paragraphs>
  <Slides>17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AppleSymbols</vt:lpstr>
      <vt:lpstr>Arial</vt:lpstr>
      <vt:lpstr>Calibri</vt:lpstr>
      <vt:lpstr>Calibri Light</vt:lpstr>
      <vt:lpstr>Cambria</vt:lpstr>
      <vt:lpstr>Century Gothic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ПРЕДПРИНЯТЫЕ РЕШЕНИЯ: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2018-09-17T16:12:27Z</dcterms:created>
  <dcterms:modified xsi:type="dcterms:W3CDTF">2019-01-24T11:44:24Z</dcterms:modified>
</cp:coreProperties>
</file>