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5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070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4000" y="3025913"/>
            <a:ext cx="9144000" cy="15469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u="sng" dirty="0">
                <a:solidFill>
                  <a:schemeClr val="accent6">
                    <a:lumMod val="50000"/>
                  </a:schemeClr>
                </a:solidFill>
                <a:latin typeface="Blackout" pitchFamily="2" charset="0"/>
              </a:rPr>
              <a:t>Billy &amp; Annette</a:t>
            </a:r>
            <a:endParaRPr lang="ru-RU" sz="9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7BE72-860F-444B-99D5-60E54D9C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Основатель проекта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en-US" sz="20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Назаренко Анастасия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Ведущий арт-менеджер и директор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Children Stars Company.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Иван Белых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Дизайнер концепции, фотограф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видеограф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Тёткина Анастасия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Бухгалтер, экономист  </a:t>
            </a:r>
          </a:p>
        </p:txBody>
      </p:sp>
    </p:spTree>
    <p:extLst>
      <p:ext uri="{BB962C8B-B14F-4D97-AF65-F5344CB8AC3E}">
        <p14:creationId xmlns:p14="http://schemas.microsoft.com/office/powerpoint/2010/main" val="20323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6" y="385186"/>
            <a:ext cx="11862486" cy="146009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Тематический детский игровой клуб, с насыщенным досугом и театрализованными представлениями.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>
        <p:nvSpPr>
          <p:cNvPr id="8" name="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4116971" y="2052808"/>
            <a:ext cx="4051017" cy="53286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Интерьер в сказочном стиле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2742" y="2793200"/>
            <a:ext cx="7879267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Разработанная концепция клуба (книга, мультфильмы)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78980" y="3752936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Авторские анимации и спектакли</a:t>
            </a:r>
          </a:p>
        </p:txBody>
      </p:sp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1" y="3040221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17" y="2586068"/>
            <a:ext cx="1642875" cy="375209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AE24BF-AC3C-4AEF-B3DD-FE2D04B5FFAC}"/>
              </a:ext>
            </a:extLst>
          </p:cNvPr>
          <p:cNvSpPr/>
          <p:nvPr/>
        </p:nvSpPr>
        <p:spPr>
          <a:xfrm>
            <a:off x="2915135" y="359625"/>
            <a:ext cx="6361730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Проблемы, которая решает компания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4EA0CD-D348-46DC-AE4F-39953934F9A6}"/>
              </a:ext>
            </a:extLst>
          </p:cNvPr>
          <p:cNvSpPr/>
          <p:nvPr/>
        </p:nvSpPr>
        <p:spPr>
          <a:xfrm>
            <a:off x="1739899" y="1281485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Туристы приехавшие с детьми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C3D627-B70A-4864-94B2-751B7CB9E18C}"/>
              </a:ext>
            </a:extLst>
          </p:cNvPr>
          <p:cNvSpPr/>
          <p:nvPr/>
        </p:nvSpPr>
        <p:spPr>
          <a:xfrm>
            <a:off x="6521571" y="1281485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Излишняя активность детей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440C94-E222-4634-B0E2-988A9A897751}"/>
              </a:ext>
            </a:extLst>
          </p:cNvPr>
          <p:cNvSpPr/>
          <p:nvPr/>
        </p:nvSpPr>
        <p:spPr>
          <a:xfrm>
            <a:off x="1739899" y="2227868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Необходимость оставить ребенка под присмотром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5147EA-A596-431F-9DD1-877CF57AEA67}"/>
              </a:ext>
            </a:extLst>
          </p:cNvPr>
          <p:cNvSpPr/>
          <p:nvPr/>
        </p:nvSpPr>
        <p:spPr>
          <a:xfrm>
            <a:off x="6518909" y="2227868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Отсутствие игрового, развлекательного досуга</a:t>
            </a: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68" y="385201"/>
            <a:ext cx="11335264" cy="751621"/>
          </a:xfrm>
        </p:spPr>
        <p:txBody>
          <a:bodyPr/>
          <a:lstStyle/>
          <a:p>
            <a:r>
              <a:rPr lang="ru-RU" dirty="0"/>
              <a:t>Решения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7" y="2788041"/>
            <a:ext cx="1463043" cy="364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43" y="2708792"/>
            <a:ext cx="2002540" cy="37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126210" y="3630710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Продуманный досуг ребенка и родителей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38961" y="1534927"/>
            <a:ext cx="6314078" cy="62243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Долгосрочное пребывание детей в клубе</a:t>
            </a:r>
          </a:p>
        </p:txBody>
      </p:sp>
      <p:sp>
        <p:nvSpPr>
          <p:cNvPr id="12" name="Прямоугольник 11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E7F73DA7-C55A-4C26-859D-5D19621C8458}"/>
              </a:ext>
            </a:extLst>
          </p:cNvPr>
          <p:cNvSpPr/>
          <p:nvPr/>
        </p:nvSpPr>
        <p:spPr>
          <a:xfrm>
            <a:off x="4126210" y="2510891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Погружение детей в интерактивный мир клуба</a:t>
            </a:r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944" y="124641"/>
            <a:ext cx="5366479" cy="63630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Конкуренты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2" y="2398215"/>
            <a:ext cx="2176276" cy="384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58" y="2382975"/>
            <a:ext cx="2575565" cy="3861824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421132" y="947353"/>
            <a:ext cx="6053809" cy="131238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Развлекательный центр Мадагаскар. Большая площадка, нет концепции.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Детский центр Солнечный город . Насыщенный досуг. Не удобное расположение.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01496" y="2495039"/>
            <a:ext cx="3989008" cy="153740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Семейный парк активного отдыха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Joki-Joya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. Много аттракционов, нет интерактивных игр и спектаклей.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01496" y="4267753"/>
            <a:ext cx="3989008" cy="122972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Детский центр Солнечный город . Насыщенный досуг. Не удобное расположение.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A21DDB-9B94-4F81-842E-24521923881E}"/>
              </a:ext>
            </a:extLst>
          </p:cNvPr>
          <p:cNvSpPr/>
          <p:nvPr/>
        </p:nvSpPr>
        <p:spPr>
          <a:xfrm>
            <a:off x="6755248" y="947352"/>
            <a:ext cx="4439973" cy="1312382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Детский клуб Братья Гримм. Разнообразные программы. Дорогие пакетные предложения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E92D35E-E547-47EC-99A0-89F4455A4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603"/>
              </p:ext>
            </p:extLst>
          </p:nvPr>
        </p:nvGraphicFramePr>
        <p:xfrm>
          <a:off x="0" y="1"/>
          <a:ext cx="12307332" cy="476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833">
                  <a:extLst>
                    <a:ext uri="{9D8B030D-6E8A-4147-A177-3AD203B41FA5}">
                      <a16:colId xmlns:a16="http://schemas.microsoft.com/office/drawing/2014/main" val="304345129"/>
                    </a:ext>
                  </a:extLst>
                </a:gridCol>
                <a:gridCol w="3076833">
                  <a:extLst>
                    <a:ext uri="{9D8B030D-6E8A-4147-A177-3AD203B41FA5}">
                      <a16:colId xmlns:a16="http://schemas.microsoft.com/office/drawing/2014/main" val="1109310325"/>
                    </a:ext>
                  </a:extLst>
                </a:gridCol>
                <a:gridCol w="3076833">
                  <a:extLst>
                    <a:ext uri="{9D8B030D-6E8A-4147-A177-3AD203B41FA5}">
                      <a16:colId xmlns:a16="http://schemas.microsoft.com/office/drawing/2014/main" val="2386261905"/>
                    </a:ext>
                  </a:extLst>
                </a:gridCol>
                <a:gridCol w="3076833">
                  <a:extLst>
                    <a:ext uri="{9D8B030D-6E8A-4147-A177-3AD203B41FA5}">
                      <a16:colId xmlns:a16="http://schemas.microsoft.com/office/drawing/2014/main" val="2203197982"/>
                    </a:ext>
                  </a:extLst>
                </a:gridCol>
              </a:tblGrid>
              <a:tr h="62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Прибыль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722067659"/>
                  </a:ext>
                </a:extLst>
              </a:tr>
              <a:tr h="59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3037590605"/>
                  </a:ext>
                </a:extLst>
              </a:tr>
              <a:tr h="5926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Себестоимость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9720000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10206000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10716300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2980789261"/>
                  </a:ext>
                </a:extLst>
              </a:tr>
              <a:tr h="59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Выручка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17880000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18774000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19712700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2603137506"/>
                  </a:ext>
                </a:extLst>
              </a:tr>
              <a:tr h="5926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на выплату кр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694194819"/>
                  </a:ext>
                </a:extLst>
              </a:tr>
              <a:tr h="59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Прибыль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7920000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8328000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8756400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4149437375"/>
                  </a:ext>
                </a:extLst>
              </a:tr>
              <a:tr h="59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1072800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1126440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1182762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1396398639"/>
                  </a:ext>
                </a:extLst>
              </a:tr>
              <a:tr h="5926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Чистая прибыль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6847200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7201560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7573638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42341911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FC86B26-CDBF-42F4-95BC-F9955EBA4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08741"/>
              </p:ext>
            </p:extLst>
          </p:nvPr>
        </p:nvGraphicFramePr>
        <p:xfrm>
          <a:off x="0" y="4909644"/>
          <a:ext cx="12192000" cy="1948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886622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6551876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410418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92605370"/>
                    </a:ext>
                  </a:extLst>
                </a:gridCol>
              </a:tblGrid>
              <a:tr h="3272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Дисконтированная прибыль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1962314358"/>
                  </a:ext>
                </a:extLst>
              </a:tr>
              <a:tr h="327205"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6369488,372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1796645811"/>
                  </a:ext>
                </a:extLst>
              </a:tr>
              <a:tr h="327205"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6231744,727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1474277177"/>
                  </a:ext>
                </a:extLst>
              </a:tr>
              <a:tr h="327205"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6096479,958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4222971711"/>
                  </a:ext>
                </a:extLst>
              </a:tr>
              <a:tr h="327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3887817646"/>
                  </a:ext>
                </a:extLst>
              </a:tr>
              <a:tr h="31233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Срок окупаемости равен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4,898352611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 месяцев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38336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49CF7-2332-417D-92F8-1D190C1C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706" y="385188"/>
            <a:ext cx="5366479" cy="455072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Основной сегмент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19AE19-6C74-4155-AB1E-23F34F5E5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9785" y="3429000"/>
            <a:ext cx="3988800" cy="717550"/>
          </a:xfrm>
        </p:spPr>
        <p:txBody>
          <a:bodyPr/>
          <a:lstStyle/>
          <a:p>
            <a:r>
              <a:rPr lang="ru-RU" dirty="0"/>
              <a:t>Туристы с детьми.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1B9E96D4-4660-46A1-82E5-105CFAEE41C9}"/>
              </a:ext>
            </a:extLst>
          </p:cNvPr>
          <p:cNvSpPr txBox="1">
            <a:spLocks/>
          </p:cNvSpPr>
          <p:nvPr/>
        </p:nvSpPr>
        <p:spPr>
          <a:xfrm>
            <a:off x="363112" y="1293342"/>
            <a:ext cx="4611404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Молодые родители от 25-47 лет. </a:t>
            </a:r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C893359E-5AF3-4739-907E-C4A4BFA85B56}"/>
              </a:ext>
            </a:extLst>
          </p:cNvPr>
          <p:cNvSpPr txBox="1">
            <a:spLocks/>
          </p:cNvSpPr>
          <p:nvPr/>
        </p:nvSpPr>
        <p:spPr>
          <a:xfrm>
            <a:off x="199493" y="3581400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Пенсионеры с внуками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5E025895-B736-4F6F-B354-CD7139D7E537}"/>
              </a:ext>
            </a:extLst>
          </p:cNvPr>
          <p:cNvSpPr txBox="1">
            <a:spLocks/>
          </p:cNvSpPr>
          <p:nvPr/>
        </p:nvSpPr>
        <p:spPr>
          <a:xfrm>
            <a:off x="4371958" y="4998006"/>
            <a:ext cx="3988800" cy="138631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Частая посещаемость новых гостей, за счёт расположения клуба в центре города</a:t>
            </a:r>
          </a:p>
        </p:txBody>
      </p:sp>
    </p:spTree>
    <p:extLst>
      <p:ext uri="{BB962C8B-B14F-4D97-AF65-F5344CB8AC3E}">
        <p14:creationId xmlns:p14="http://schemas.microsoft.com/office/powerpoint/2010/main" val="16141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951F9C3-0B46-44F2-A3E1-5D9E02259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9188" y="300589"/>
            <a:ext cx="3988800" cy="717550"/>
          </a:xfrm>
        </p:spPr>
        <p:txBody>
          <a:bodyPr/>
          <a:lstStyle/>
          <a:p>
            <a:r>
              <a:rPr lang="ru-RU" sz="4000" dirty="0"/>
              <a:t>2510000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0FEBB68-7F2C-454E-94A2-5F1A77B2C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89031"/>
              </p:ext>
            </p:extLst>
          </p:nvPr>
        </p:nvGraphicFramePr>
        <p:xfrm>
          <a:off x="3377513" y="1507525"/>
          <a:ext cx="5772150" cy="4979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170061487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43510221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197001141"/>
                    </a:ext>
                  </a:extLst>
                </a:gridCol>
              </a:tblGrid>
              <a:tr h="581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Себестоимость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500756206"/>
                  </a:ext>
                </a:extLst>
              </a:tr>
              <a:tr h="493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Статья затрат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 месац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1179465678"/>
                  </a:ext>
                </a:extLst>
              </a:tr>
              <a:tr h="493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Зарплата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255000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1649252688"/>
                  </a:ext>
                </a:extLst>
              </a:tr>
              <a:tr h="493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Доп. расходы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1239060447"/>
                  </a:ext>
                </a:extLst>
              </a:tr>
              <a:tr h="493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Аренда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114070931"/>
                  </a:ext>
                </a:extLst>
              </a:tr>
              <a:tr h="4712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Страховые взносы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935803836"/>
                  </a:ext>
                </a:extLst>
              </a:tr>
              <a:tr h="493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Материалы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3690742165"/>
                  </a:ext>
                </a:extLst>
              </a:tr>
              <a:tr h="4712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Рассходы на связь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3355118013"/>
                  </a:ext>
                </a:extLst>
              </a:tr>
              <a:tr h="493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Ремонт с атрибутикой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1700000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3291054781"/>
                  </a:ext>
                </a:extLst>
              </a:tr>
              <a:tr h="493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2510000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0" marT="38100" marB="0"/>
                </a:tc>
                <a:extLst>
                  <a:ext uri="{0D108BD9-81ED-4DB2-BD59-A6C34878D82A}">
                    <a16:rowId xmlns:a16="http://schemas.microsoft.com/office/drawing/2014/main" val="7937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3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8D88B61-A9B3-4B2E-BD2A-9763F8CC9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6422" y="2755463"/>
            <a:ext cx="3988800" cy="717550"/>
          </a:xfrm>
        </p:spPr>
        <p:txBody>
          <a:bodyPr/>
          <a:lstStyle/>
          <a:p>
            <a:r>
              <a:rPr lang="ru-RU" dirty="0"/>
              <a:t>Быстрая окупаемость клуба. Доход в первый год работы.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1A239A-643B-4446-9413-4DF495784C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6422" y="3836801"/>
            <a:ext cx="3988800" cy="717550"/>
          </a:xfrm>
        </p:spPr>
        <p:txBody>
          <a:bodyPr/>
          <a:lstStyle/>
          <a:p>
            <a:r>
              <a:rPr lang="ru-RU" dirty="0"/>
              <a:t>Востребованная ниша.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87F0D7-93BA-4EE6-90D5-59A7DAE71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6422" y="4918139"/>
            <a:ext cx="3988800" cy="717550"/>
          </a:xfrm>
        </p:spPr>
        <p:txBody>
          <a:bodyPr/>
          <a:lstStyle/>
          <a:p>
            <a:r>
              <a:rPr lang="ru-RU" dirty="0"/>
              <a:t>Уникальный авторский проект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D51FB913-5CC7-4651-BB1F-D103F3ABE9EC}"/>
              </a:ext>
            </a:extLst>
          </p:cNvPr>
          <p:cNvSpPr txBox="1">
            <a:spLocks/>
          </p:cNvSpPr>
          <p:nvPr/>
        </p:nvSpPr>
        <p:spPr>
          <a:xfrm>
            <a:off x="2075935" y="568747"/>
            <a:ext cx="8097795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Преимущества проекта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DCD9B54-BE1C-49A4-90EA-6A1B02893165}"/>
              </a:ext>
            </a:extLst>
          </p:cNvPr>
          <p:cNvSpPr txBox="1">
            <a:spLocks/>
          </p:cNvSpPr>
          <p:nvPr/>
        </p:nvSpPr>
        <p:spPr>
          <a:xfrm>
            <a:off x="4156422" y="1662105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Стилизованный интерьер</a:t>
            </a:r>
          </a:p>
        </p:txBody>
      </p:sp>
    </p:spTree>
    <p:extLst>
      <p:ext uri="{BB962C8B-B14F-4D97-AF65-F5344CB8AC3E}">
        <p14:creationId xmlns:p14="http://schemas.microsoft.com/office/powerpoint/2010/main" val="10653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253</Words>
  <Application>Microsoft Office PowerPoint</Application>
  <PresentationFormat>Широкоэкранный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Blackout</vt:lpstr>
      <vt:lpstr>Calibri</vt:lpstr>
      <vt:lpstr>Calibri Light</vt:lpstr>
      <vt:lpstr>Segoe UI</vt:lpstr>
      <vt:lpstr>Times New Roman</vt:lpstr>
      <vt:lpstr>Тема1</vt:lpstr>
      <vt:lpstr>Презентация PowerPoint</vt:lpstr>
      <vt:lpstr>Тематический детский игровой клуб, с насыщенным досугом и театрализованными представлениями.</vt:lpstr>
      <vt:lpstr>Презентация PowerPoint</vt:lpstr>
      <vt:lpstr>Решения</vt:lpstr>
      <vt:lpstr>Конкуренты</vt:lpstr>
      <vt:lpstr>Презентация PowerPoint</vt:lpstr>
      <vt:lpstr>Основной сегмент</vt:lpstr>
      <vt:lpstr>Презентация PowerPoint</vt:lpstr>
      <vt:lpstr>Презентация PowerPoint</vt:lpstr>
      <vt:lpstr>Основатель проекта: Назаренко Анастасия Ведущий арт-менеджер и директор Children Stars Company.  Иван Белых Дизайнер концепции, фотограф/видеограф  Тёткина Анастасия Бухгалтер, экономист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2019-08-08T17:16:01Z</dcterms:created>
  <dcterms:modified xsi:type="dcterms:W3CDTF">2019-08-12T18:46:16Z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