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3"/>
  </p:notesMasterIdLst>
  <p:sldIdLst>
    <p:sldId id="256" r:id="rId2"/>
    <p:sldId id="264" r:id="rId3"/>
    <p:sldId id="259" r:id="rId4"/>
    <p:sldId id="257" r:id="rId5"/>
    <p:sldId id="258" r:id="rId6"/>
    <p:sldId id="262" r:id="rId7"/>
    <p:sldId id="260" r:id="rId8"/>
    <p:sldId id="265" r:id="rId9"/>
    <p:sldId id="267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7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61F43-35E4-4F38-ADCD-B3FCAE3E7B43}" type="datetimeFigureOut">
              <a:rPr lang="ru-RU" smtClean="0"/>
              <a:t>10.08.2019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F959-1591-4062-88D5-9A11FB6E1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1F959-1591-4062-88D5-9A11FB6E19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2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9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1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0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2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0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4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9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8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9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7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66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881CF-D8AD-B14C-80CC-5F57FCE5D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91" y="0"/>
            <a:ext cx="12867537" cy="2299729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Галиева </a:t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Наталья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CA182-EED0-A043-8DB4-5665785E9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791" y="5416376"/>
            <a:ext cx="10667987" cy="1015005"/>
          </a:xfrm>
        </p:spPr>
        <p:txBody>
          <a:bodyPr/>
          <a:lstStyle/>
          <a:p>
            <a:r>
              <a:rPr lang="ru-RU" dirty="0"/>
              <a:t>Аттракцион-парк «Пандора»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DC9B49C-9549-C246-BBDA-20142ABEF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0" t="19034" r="22556" b="45407"/>
          <a:stretch/>
        </p:blipFill>
        <p:spPr>
          <a:xfrm>
            <a:off x="6096000" y="-21471"/>
            <a:ext cx="6344416" cy="69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6F47-164A-0141-88FD-6A5AD56822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00200" y="2438400"/>
            <a:ext cx="8824913" cy="380047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Сумма инвестиций на проект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2500 000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рублей.</a:t>
            </a:r>
            <a:b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Средняя ежемесячная чистая прибыль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260 000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рублей.</a:t>
            </a:r>
            <a:b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Окупаемость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 месяцев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1650" y="103974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Проект в цифрах:</a:t>
            </a:r>
          </a:p>
        </p:txBody>
      </p:sp>
    </p:spTree>
    <p:extLst>
      <p:ext uri="{BB962C8B-B14F-4D97-AF65-F5344CB8AC3E}">
        <p14:creationId xmlns:p14="http://schemas.microsoft.com/office/powerpoint/2010/main" val="8609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E37AE-FFF6-1D40-85FA-8AFAD9E7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76400"/>
            <a:ext cx="9404723" cy="140053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b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5105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8 900 506 86 88  </a:t>
            </a:r>
            <a:r>
              <a:rPr lang="ru-RU" dirty="0" err="1"/>
              <a:t>Галиева</a:t>
            </a:r>
            <a:r>
              <a:rPr lang="ru-RU" dirty="0"/>
              <a:t> Наталья 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169426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453A445-C20D-2A47-8938-2CBB628A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6534A71-FE2D-7B4A-A1F5-20BF9061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30" y="0"/>
            <a:ext cx="1224643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1A27C-361E-3041-AA28-4B7F2D13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57135" y="1344578"/>
            <a:ext cx="35282488" cy="4855327"/>
          </a:xfrm>
        </p:spPr>
        <p:txBody>
          <a:bodyPr/>
          <a:lstStyle/>
          <a:p>
            <a:pPr algn="ctr"/>
            <a: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Перемещение в волшебный </a:t>
            </a: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мир Пандоры.</a:t>
            </a: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 виртуально! </a:t>
            </a: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реальности, здесь и сейчас. </a:t>
            </a: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Почувствуй себя Аватаром.</a:t>
            </a:r>
            <a:br>
              <a:rPr lang="ru-RU" sz="5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5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2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3FB11-DF82-6F4D-A922-089CCB16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716" y="658664"/>
            <a:ext cx="3912567" cy="1111501"/>
          </a:xfrm>
        </p:spPr>
        <p:txBody>
          <a:bodyPr/>
          <a:lstStyle/>
          <a:p>
            <a:r>
              <a:rPr lang="ru-RU" sz="4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ПРОБЛЕМА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3A667-29C0-9943-8086-63D1F8D7F015}"/>
              </a:ext>
            </a:extLst>
          </p:cNvPr>
          <p:cNvSpPr txBox="1"/>
          <p:nvPr/>
        </p:nvSpPr>
        <p:spPr>
          <a:xfrm>
            <a:off x="685800" y="2229018"/>
            <a:ext cx="5302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Отсутствие разнообразия досуга в провинции.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качественные и не обновляемые проекты.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Проблема привлечения туризма.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рынке нет предложений по перемещению в сказку в реальности, а не виртуально.</a:t>
            </a:r>
          </a:p>
        </p:txBody>
      </p:sp>
      <p:pic>
        <p:nvPicPr>
          <p:cNvPr id="1026" name="Picture 2" descr="C:\Users\Admin\Desktop\наташа\boring-new-year-1024x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2607"/>
            <a:ext cx="4971839" cy="51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6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A12716-F332-F742-BB18-9D712497B7F4}"/>
              </a:ext>
            </a:extLst>
          </p:cNvPr>
          <p:cNvSpPr txBox="1"/>
          <p:nvPr/>
        </p:nvSpPr>
        <p:spPr>
          <a:xfrm>
            <a:off x="838200" y="2209800"/>
            <a:ext cx="5486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Новейшее разнообразное предложение досуга.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Регулярное совершенствование и обновления.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Реклама в соседних городах для привлечения туризма.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Сказочный мир прямо за дверью проекта.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0469E79-860C-AB48-A96F-3E245773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149" y="646482"/>
            <a:ext cx="11614154" cy="1344329"/>
          </a:xfrm>
        </p:spPr>
        <p:txBody>
          <a:bodyPr/>
          <a:lstStyle/>
          <a:p>
            <a:r>
              <a:rPr lang="ru-RU" sz="4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РЕШЕНИЕ</a:t>
            </a:r>
          </a:p>
        </p:txBody>
      </p:sp>
      <p:pic>
        <p:nvPicPr>
          <p:cNvPr id="2050" name="Picture 2" descr="C:\Users\Admin\Desktop\наташа\nastol.com.ua-99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659298"/>
            <a:ext cx="3733800" cy="49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1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7923E-87D4-CC41-875F-F7FE2A8D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Почему мы?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E7399A-4C39-524A-8D8F-FCEBCC89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01" y="2219696"/>
            <a:ext cx="10404197" cy="4027332"/>
          </a:xfrm>
        </p:spPr>
        <p:txBody>
          <a:bodyPr>
            <a:noAutofit/>
          </a:bodyPr>
          <a:lstStyle/>
          <a:p>
            <a:r>
              <a:rPr lang="ru-RU" sz="3200" dirty="0"/>
              <a:t>Эксклюзивность.</a:t>
            </a:r>
          </a:p>
          <a:p>
            <a:r>
              <a:rPr lang="ru-RU" sz="3200" dirty="0"/>
              <a:t>Возможность создать франшизу.</a:t>
            </a:r>
          </a:p>
          <a:p>
            <a:r>
              <a:rPr lang="ru-RU" sz="3200" dirty="0"/>
              <a:t>Привлекательно для жителей из соседних населенных пунктов.</a:t>
            </a:r>
          </a:p>
          <a:p>
            <a:r>
              <a:rPr lang="ru-RU" sz="3200" dirty="0"/>
              <a:t>Возможно бесплатное привлечение клиентов.</a:t>
            </a:r>
          </a:p>
          <a:p>
            <a:r>
              <a:rPr lang="ru-RU" sz="3200" dirty="0"/>
              <a:t>Быстрый возврат средств.</a:t>
            </a:r>
          </a:p>
          <a:p>
            <a:r>
              <a:rPr lang="ru-RU" sz="3200" dirty="0"/>
              <a:t>Хороший процент.</a:t>
            </a:r>
          </a:p>
        </p:txBody>
      </p:sp>
    </p:spTree>
    <p:extLst>
      <p:ext uri="{BB962C8B-B14F-4D97-AF65-F5344CB8AC3E}">
        <p14:creationId xmlns:p14="http://schemas.microsoft.com/office/powerpoint/2010/main" val="332895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66D94-D8DE-D542-B243-E48C66A0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63" y="992910"/>
            <a:ext cx="8825659" cy="706964"/>
          </a:xfrm>
        </p:spPr>
        <p:txBody>
          <a:bodyPr/>
          <a:lstStyle/>
          <a:p>
            <a:pPr algn="ctr"/>
            <a:r>
              <a:rPr lang="ru-RU" sz="4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Инвестиции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585A4E-6710-3149-87D2-049E316E4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50% </a:t>
            </a:r>
            <a:r>
              <a:rPr lang="ru-RU" dirty="0">
                <a:solidFill>
                  <a:schemeClr val="tx1"/>
                </a:solidFill>
              </a:rPr>
              <a:t>от  ч/прибыли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4243561-E927-294E-AF8D-51D8745A4D8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92D050"/>
                </a:solidFill>
              </a:rPr>
              <a:t>20 месяцев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возврат средств, </a:t>
            </a:r>
            <a:r>
              <a:rPr lang="ru-RU" sz="1600" b="1" dirty="0">
                <a:solidFill>
                  <a:srgbClr val="92D050"/>
                </a:solidFill>
              </a:rPr>
              <a:t>+6 месяцев</a:t>
            </a:r>
            <a:r>
              <a:rPr lang="ru-RU" sz="1600" dirty="0">
                <a:solidFill>
                  <a:srgbClr val="92D050"/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чистой прибыли инвестора, что составит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b="1" dirty="0">
                <a:solidFill>
                  <a:srgbClr val="92D050"/>
                </a:solidFill>
              </a:rPr>
              <a:t>31,2%</a:t>
            </a:r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 суммы инвестиций.</a:t>
            </a:r>
          </a:p>
          <a:p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Сумма процента зависит от интенсивности  развития проекта. Участие в развитии может </a:t>
            </a:r>
            <a:r>
              <a:rPr lang="ru-RU" sz="1600" dirty="0">
                <a:solidFill>
                  <a:srgbClr val="92D050"/>
                </a:solidFill>
              </a:rPr>
              <a:t>увеличить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прибыль инвестора </a:t>
            </a:r>
            <a:r>
              <a:rPr lang="ru-RU" sz="1600" dirty="0">
                <a:solidFill>
                  <a:srgbClr val="92D050"/>
                </a:solidFill>
              </a:rPr>
              <a:t>в разы.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1C994D-9A28-4341-BC20-5FB81C31F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20% </a:t>
            </a:r>
            <a:r>
              <a:rPr lang="ru-RU" dirty="0">
                <a:solidFill>
                  <a:schemeClr val="tx1"/>
                </a:solidFill>
              </a:rPr>
              <a:t>от ч/прибыли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A10EC17-9281-864C-9CA2-1C7D3620277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19600" y="3200400"/>
            <a:ext cx="3352800" cy="3886213"/>
          </a:xfrm>
        </p:spPr>
        <p:txBody>
          <a:bodyPr/>
          <a:lstStyle/>
          <a:p>
            <a:r>
              <a:rPr lang="ru-RU" sz="1600" dirty="0"/>
              <a:t>Возврат инвестиций за </a:t>
            </a:r>
            <a:r>
              <a:rPr lang="ru-RU" sz="1600" dirty="0">
                <a:solidFill>
                  <a:srgbClr val="92D050"/>
                </a:solidFill>
              </a:rPr>
              <a:t>48 месяцев</a:t>
            </a:r>
            <a:r>
              <a:rPr lang="ru-RU" sz="1600" dirty="0"/>
              <a:t>, без учёта создания сети/франшизы. Выплачивается в течение </a:t>
            </a:r>
            <a:r>
              <a:rPr lang="ru-RU" sz="1600" b="1" dirty="0">
                <a:solidFill>
                  <a:srgbClr val="92D050"/>
                </a:solidFill>
              </a:rPr>
              <a:t>5 лет</a:t>
            </a:r>
            <a:r>
              <a:rPr lang="ru-RU" sz="1600" dirty="0"/>
              <a:t>. Таким образом минимальная прибыль инвестора </a:t>
            </a:r>
            <a:r>
              <a:rPr lang="ru-RU" sz="1600" dirty="0">
                <a:solidFill>
                  <a:srgbClr val="92D050"/>
                </a:solidFill>
              </a:rPr>
              <a:t>24,8%</a:t>
            </a:r>
            <a:r>
              <a:rPr lang="ru-RU" sz="1600" dirty="0"/>
              <a:t> от суммы инвестиций.</a:t>
            </a:r>
          </a:p>
          <a:p>
            <a:endParaRPr lang="ru-RU" sz="1600" dirty="0"/>
          </a:p>
          <a:p>
            <a:r>
              <a:rPr lang="ru-RU" sz="1600" dirty="0"/>
              <a:t>Подходит для опытных бизнесменов, как наставничество и совместный выход на доход выше в несколько раз</a:t>
            </a:r>
            <a:r>
              <a:rPr lang="ru-RU" dirty="0"/>
              <a:t>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0955B3-8BBE-9840-AF8B-B4B44D850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50% </a:t>
            </a:r>
            <a:r>
              <a:rPr lang="ru-RU" dirty="0">
                <a:solidFill>
                  <a:schemeClr val="tx1"/>
                </a:solidFill>
              </a:rPr>
              <a:t>от ч/прибыли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B42EBA8-5303-3046-8EE4-47A82A8E4C3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 учетом получения субсидии возможен более быстрый возврат средств, </a:t>
            </a:r>
            <a:r>
              <a:rPr lang="ru-RU" sz="1600" dirty="0">
                <a:solidFill>
                  <a:srgbClr val="92D050"/>
                </a:solidFill>
              </a:rPr>
              <a:t>до 12 месяцев</a:t>
            </a:r>
            <a:r>
              <a:rPr lang="ru-RU" sz="1600" dirty="0"/>
              <a:t>. При этом гарантированный доход инвестора </a:t>
            </a:r>
            <a:r>
              <a:rPr lang="ru-RU" sz="1600" dirty="0">
                <a:solidFill>
                  <a:srgbClr val="92D050"/>
                </a:solidFill>
              </a:rPr>
              <a:t>30%</a:t>
            </a:r>
            <a:r>
              <a:rPr lang="ru-RU" sz="1600" dirty="0"/>
              <a:t> от суммы инвестиций, не больше и не меньше.</a:t>
            </a:r>
          </a:p>
        </p:txBody>
      </p:sp>
    </p:spTree>
    <p:extLst>
      <p:ext uri="{BB962C8B-B14F-4D97-AF65-F5344CB8AC3E}">
        <p14:creationId xmlns:p14="http://schemas.microsoft.com/office/powerpoint/2010/main" val="383508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210300" y="4629150"/>
            <a:ext cx="0" cy="1943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210300" y="2971800"/>
            <a:ext cx="1181100" cy="1657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ирог 10"/>
          <p:cNvSpPr/>
          <p:nvPr/>
        </p:nvSpPr>
        <p:spPr>
          <a:xfrm>
            <a:off x="990600" y="2452687"/>
            <a:ext cx="4572000" cy="4210050"/>
          </a:xfrm>
          <a:prstGeom prst="pie">
            <a:avLst>
              <a:gd name="adj1" fmla="val 3048749"/>
              <a:gd name="adj2" fmla="val 1620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>
            <a:off x="1200150" y="2362200"/>
            <a:ext cx="4572000" cy="4210050"/>
          </a:xfrm>
          <a:prstGeom prst="pie">
            <a:avLst>
              <a:gd name="adj1" fmla="val 16197131"/>
              <a:gd name="adj2" fmla="val 3062206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>
            <a:off x="1447800" y="2209801"/>
            <a:ext cx="4505325" cy="4162752"/>
          </a:xfrm>
          <a:prstGeom prst="pie">
            <a:avLst>
              <a:gd name="adj1" fmla="val 16191816"/>
              <a:gd name="adj2" fmla="val 112709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0150" y="7810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Рынок Череповца: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0150" y="435801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 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0450" y="34248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Свободная ЦА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5300" y="476970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</a:t>
            </a:r>
            <a:r>
              <a:rPr lang="ru-RU" sz="2400" dirty="0"/>
              <a:t>ЦА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2999988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Население Череповца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316 529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ЦА =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40%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населения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126 611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Конкуренция (косвенная) занимает 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¼ рынка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366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94529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Команда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7813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3200" dirty="0"/>
              <a:t>Не  требуется специальных навыков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3200" dirty="0"/>
              <a:t>Молодые, общительные, активные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3200" dirty="0"/>
              <a:t>Студенты, молодые мамы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3200" dirty="0"/>
              <a:t>Начинающие аниматоры</a:t>
            </a:r>
          </a:p>
        </p:txBody>
      </p:sp>
      <p:pic>
        <p:nvPicPr>
          <p:cNvPr id="3074" name="Picture 2" descr="C:\Users\Admin\Desktop\наташа\7c14cc9492c02fc838a0396881afd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46" y="2514600"/>
            <a:ext cx="6229254" cy="41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8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297</Words>
  <Application>Microsoft Office PowerPoint</Application>
  <PresentationFormat>Широкоэкранный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Совет директоров</vt:lpstr>
      <vt:lpstr>Галиева  Наталья </vt:lpstr>
      <vt:lpstr>Презентация PowerPoint</vt:lpstr>
      <vt:lpstr>Перемещение в волшебный  мир Пандоры.  Не виртуально!  В реальности, здесь и сейчас.   Почувствуй себя Аватаром. </vt:lpstr>
      <vt:lpstr>ПРОБЛЕМА</vt:lpstr>
      <vt:lpstr>РЕШЕНИЕ</vt:lpstr>
      <vt:lpstr>Почему мы?</vt:lpstr>
      <vt:lpstr>Инвестиции.</vt:lpstr>
      <vt:lpstr>Презентация PowerPoint</vt:lpstr>
      <vt:lpstr>Презентация PowerPoint</vt:lpstr>
      <vt:lpstr>Сумма инвестиций на проект 2500 000 рублей.  Средняя ежемесячная чистая прибыль 260 000 рублей.  Окупаемость 9 месяцев.</vt:lpstr>
      <vt:lpstr>Спасибо за внимание!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Аттракцион-парк «Пандора»</dc:title>
  <dc:creator>наталья галиева</dc:creator>
  <cp:lastModifiedBy>наталья галиева</cp:lastModifiedBy>
  <cp:revision>25</cp:revision>
  <dcterms:created xsi:type="dcterms:W3CDTF">2019-06-27T05:47:33Z</dcterms:created>
  <dcterms:modified xsi:type="dcterms:W3CDTF">2019-08-10T00:03:36Z</dcterms:modified>
</cp:coreProperties>
</file>